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71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62" r:id="rId14"/>
    <p:sldId id="268" r:id="rId1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C3E53E-6FD5-4864-8090-EF133F2A7C4B}" type="doc">
      <dgm:prSet loTypeId="urn:microsoft.com/office/officeart/2005/8/layout/vList3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09D871FF-D34D-43DF-B4D4-A13AD620CC02}">
      <dgm:prSet phldrT="[Texte]" custT="1"/>
      <dgm:spPr/>
      <dgm:t>
        <a:bodyPr/>
        <a:lstStyle/>
        <a:p>
          <a:r>
            <a:rPr lang="fr-FR" sz="2200" dirty="0"/>
            <a:t>Mobiliser et animer les équipes</a:t>
          </a:r>
        </a:p>
      </dgm:t>
    </dgm:pt>
    <dgm:pt modelId="{364F6F68-9914-4BA5-A9E7-949A49A6FA98}" type="parTrans" cxnId="{AD6223A6-9D59-48F3-B125-8E4F8E8404A8}">
      <dgm:prSet/>
      <dgm:spPr/>
      <dgm:t>
        <a:bodyPr/>
        <a:lstStyle/>
        <a:p>
          <a:endParaRPr lang="fr-FR"/>
        </a:p>
      </dgm:t>
    </dgm:pt>
    <dgm:pt modelId="{1E8113D7-D3BE-4DB7-98AA-BAE6891DE8AF}" type="sibTrans" cxnId="{AD6223A6-9D59-48F3-B125-8E4F8E8404A8}">
      <dgm:prSet/>
      <dgm:spPr/>
      <dgm:t>
        <a:bodyPr/>
        <a:lstStyle/>
        <a:p>
          <a:endParaRPr lang="fr-FR"/>
        </a:p>
      </dgm:t>
    </dgm:pt>
    <dgm:pt modelId="{69947AB5-9F21-44A6-942A-5232B515BD12}" type="pres">
      <dgm:prSet presAssocID="{3DC3E53E-6FD5-4864-8090-EF133F2A7C4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DE27751-B6AC-49FF-964D-0E084B77BB41}" type="pres">
      <dgm:prSet presAssocID="{09D871FF-D34D-43DF-B4D4-A13AD620CC02}" presName="composite" presStyleCnt="0"/>
      <dgm:spPr/>
    </dgm:pt>
    <dgm:pt modelId="{6C1486CD-72AD-424B-95DE-2D5F05B41FDD}" type="pres">
      <dgm:prSet presAssocID="{09D871FF-D34D-43DF-B4D4-A13AD620CC02}" presName="imgShp" presStyleLbl="fgImgPlace1" presStyleIdx="0" presStyleCnt="1" custLinFactX="-22716" custLinFactNeighborX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F81D033A-5F8D-42BF-8FA8-C92CE99DF913}" type="pres">
      <dgm:prSet presAssocID="{09D871FF-D34D-43DF-B4D4-A13AD620CC02}" presName="txShp" presStyleLbl="node1" presStyleIdx="0" presStyleCnt="1" custScaleX="132009" custLinFactNeighborX="1439" custLinFactNeighborY="-731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CBC017D-52A9-46EA-9DFB-F43AF348D273}" type="presOf" srcId="{09D871FF-D34D-43DF-B4D4-A13AD620CC02}" destId="{F81D033A-5F8D-42BF-8FA8-C92CE99DF913}" srcOrd="0" destOrd="0" presId="urn:microsoft.com/office/officeart/2005/8/layout/vList3"/>
    <dgm:cxn modelId="{AD6223A6-9D59-48F3-B125-8E4F8E8404A8}" srcId="{3DC3E53E-6FD5-4864-8090-EF133F2A7C4B}" destId="{09D871FF-D34D-43DF-B4D4-A13AD620CC02}" srcOrd="0" destOrd="0" parTransId="{364F6F68-9914-4BA5-A9E7-949A49A6FA98}" sibTransId="{1E8113D7-D3BE-4DB7-98AA-BAE6891DE8AF}"/>
    <dgm:cxn modelId="{B940B1F9-3F8B-4CE9-A602-515B54EE9869}" type="presOf" srcId="{3DC3E53E-6FD5-4864-8090-EF133F2A7C4B}" destId="{69947AB5-9F21-44A6-942A-5232B515BD12}" srcOrd="0" destOrd="0" presId="urn:microsoft.com/office/officeart/2005/8/layout/vList3"/>
    <dgm:cxn modelId="{D6C4752B-7C43-4A56-8F1B-01B5E142EB8D}" type="presParOf" srcId="{69947AB5-9F21-44A6-942A-5232B515BD12}" destId="{4DE27751-B6AC-49FF-964D-0E084B77BB41}" srcOrd="0" destOrd="0" presId="urn:microsoft.com/office/officeart/2005/8/layout/vList3"/>
    <dgm:cxn modelId="{13128AC6-A344-4566-BA3D-DFA926DA4E11}" type="presParOf" srcId="{4DE27751-B6AC-49FF-964D-0E084B77BB41}" destId="{6C1486CD-72AD-424B-95DE-2D5F05B41FDD}" srcOrd="0" destOrd="0" presId="urn:microsoft.com/office/officeart/2005/8/layout/vList3"/>
    <dgm:cxn modelId="{DFECF6D2-BF71-438B-A6EC-CB28A7BBCCB8}" type="presParOf" srcId="{4DE27751-B6AC-49FF-964D-0E084B77BB41}" destId="{F81D033A-5F8D-42BF-8FA8-C92CE99DF91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C3E53E-6FD5-4864-8090-EF133F2A7C4B}" type="doc">
      <dgm:prSet loTypeId="urn:microsoft.com/office/officeart/2005/8/layout/vList3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09D871FF-D34D-43DF-B4D4-A13AD620CC02}">
      <dgm:prSet phldrT="[Texte]" custT="1"/>
      <dgm:spPr/>
      <dgm:t>
        <a:bodyPr/>
        <a:lstStyle/>
        <a:p>
          <a:r>
            <a:rPr lang="fr-FR" sz="2200" dirty="0"/>
            <a:t>(Re découvrir) le cadre associatif</a:t>
          </a:r>
        </a:p>
      </dgm:t>
    </dgm:pt>
    <dgm:pt modelId="{364F6F68-9914-4BA5-A9E7-949A49A6FA98}" type="parTrans" cxnId="{AD6223A6-9D59-48F3-B125-8E4F8E8404A8}">
      <dgm:prSet/>
      <dgm:spPr/>
      <dgm:t>
        <a:bodyPr/>
        <a:lstStyle/>
        <a:p>
          <a:endParaRPr lang="fr-FR"/>
        </a:p>
      </dgm:t>
    </dgm:pt>
    <dgm:pt modelId="{1E8113D7-D3BE-4DB7-98AA-BAE6891DE8AF}" type="sibTrans" cxnId="{AD6223A6-9D59-48F3-B125-8E4F8E8404A8}">
      <dgm:prSet/>
      <dgm:spPr/>
      <dgm:t>
        <a:bodyPr/>
        <a:lstStyle/>
        <a:p>
          <a:endParaRPr lang="fr-FR"/>
        </a:p>
      </dgm:t>
    </dgm:pt>
    <dgm:pt modelId="{69947AB5-9F21-44A6-942A-5232B515BD12}" type="pres">
      <dgm:prSet presAssocID="{3DC3E53E-6FD5-4864-8090-EF133F2A7C4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DE27751-B6AC-49FF-964D-0E084B77BB41}" type="pres">
      <dgm:prSet presAssocID="{09D871FF-D34D-43DF-B4D4-A13AD620CC02}" presName="composite" presStyleCnt="0"/>
      <dgm:spPr/>
    </dgm:pt>
    <dgm:pt modelId="{6C1486CD-72AD-424B-95DE-2D5F05B41FDD}" type="pres">
      <dgm:prSet presAssocID="{09D871FF-D34D-43DF-B4D4-A13AD620CC02}" presName="imgShp" presStyleLbl="fgImgPlace1" presStyleIdx="0" presStyleCnt="1" custLinFactX="-22716" custLinFactNeighborX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F81D033A-5F8D-42BF-8FA8-C92CE99DF913}" type="pres">
      <dgm:prSet presAssocID="{09D871FF-D34D-43DF-B4D4-A13AD620CC02}" presName="txShp" presStyleLbl="node1" presStyleIdx="0" presStyleCnt="1" custScaleX="132009" custLinFactNeighborX="-1192" custLinFactNeighborY="-553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CBC017D-52A9-46EA-9DFB-F43AF348D273}" type="presOf" srcId="{09D871FF-D34D-43DF-B4D4-A13AD620CC02}" destId="{F81D033A-5F8D-42BF-8FA8-C92CE99DF913}" srcOrd="0" destOrd="0" presId="urn:microsoft.com/office/officeart/2005/8/layout/vList3"/>
    <dgm:cxn modelId="{AD6223A6-9D59-48F3-B125-8E4F8E8404A8}" srcId="{3DC3E53E-6FD5-4864-8090-EF133F2A7C4B}" destId="{09D871FF-D34D-43DF-B4D4-A13AD620CC02}" srcOrd="0" destOrd="0" parTransId="{364F6F68-9914-4BA5-A9E7-949A49A6FA98}" sibTransId="{1E8113D7-D3BE-4DB7-98AA-BAE6891DE8AF}"/>
    <dgm:cxn modelId="{B940B1F9-3F8B-4CE9-A602-515B54EE9869}" type="presOf" srcId="{3DC3E53E-6FD5-4864-8090-EF133F2A7C4B}" destId="{69947AB5-9F21-44A6-942A-5232B515BD12}" srcOrd="0" destOrd="0" presId="urn:microsoft.com/office/officeart/2005/8/layout/vList3"/>
    <dgm:cxn modelId="{D6C4752B-7C43-4A56-8F1B-01B5E142EB8D}" type="presParOf" srcId="{69947AB5-9F21-44A6-942A-5232B515BD12}" destId="{4DE27751-B6AC-49FF-964D-0E084B77BB41}" srcOrd="0" destOrd="0" presId="urn:microsoft.com/office/officeart/2005/8/layout/vList3"/>
    <dgm:cxn modelId="{13128AC6-A344-4566-BA3D-DFA926DA4E11}" type="presParOf" srcId="{4DE27751-B6AC-49FF-964D-0E084B77BB41}" destId="{6C1486CD-72AD-424B-95DE-2D5F05B41FDD}" srcOrd="0" destOrd="0" presId="urn:microsoft.com/office/officeart/2005/8/layout/vList3"/>
    <dgm:cxn modelId="{DFECF6D2-BF71-438B-A6EC-CB28A7BBCCB8}" type="presParOf" srcId="{4DE27751-B6AC-49FF-964D-0E084B77BB41}" destId="{F81D033A-5F8D-42BF-8FA8-C92CE99DF91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C3E53E-6FD5-4864-8090-EF133F2A7C4B}" type="doc">
      <dgm:prSet loTypeId="urn:microsoft.com/office/officeart/2005/8/layout/vList3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09D871FF-D34D-43DF-B4D4-A13AD620CC02}">
      <dgm:prSet phldrT="[Texte]" custT="1"/>
      <dgm:spPr/>
      <dgm:t>
        <a:bodyPr/>
        <a:lstStyle/>
        <a:p>
          <a:r>
            <a:rPr lang="fr-FR" sz="2200" dirty="0"/>
            <a:t>Optimiser les ressources financières de son club</a:t>
          </a:r>
        </a:p>
      </dgm:t>
    </dgm:pt>
    <dgm:pt modelId="{364F6F68-9914-4BA5-A9E7-949A49A6FA98}" type="parTrans" cxnId="{AD6223A6-9D59-48F3-B125-8E4F8E8404A8}">
      <dgm:prSet/>
      <dgm:spPr/>
      <dgm:t>
        <a:bodyPr/>
        <a:lstStyle/>
        <a:p>
          <a:endParaRPr lang="fr-FR"/>
        </a:p>
      </dgm:t>
    </dgm:pt>
    <dgm:pt modelId="{1E8113D7-D3BE-4DB7-98AA-BAE6891DE8AF}" type="sibTrans" cxnId="{AD6223A6-9D59-48F3-B125-8E4F8E8404A8}">
      <dgm:prSet/>
      <dgm:spPr/>
      <dgm:t>
        <a:bodyPr/>
        <a:lstStyle/>
        <a:p>
          <a:endParaRPr lang="fr-FR"/>
        </a:p>
      </dgm:t>
    </dgm:pt>
    <dgm:pt modelId="{69947AB5-9F21-44A6-942A-5232B515BD12}" type="pres">
      <dgm:prSet presAssocID="{3DC3E53E-6FD5-4864-8090-EF133F2A7C4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DE27751-B6AC-49FF-964D-0E084B77BB41}" type="pres">
      <dgm:prSet presAssocID="{09D871FF-D34D-43DF-B4D4-A13AD620CC02}" presName="composite" presStyleCnt="0"/>
      <dgm:spPr/>
    </dgm:pt>
    <dgm:pt modelId="{6C1486CD-72AD-424B-95DE-2D5F05B41FDD}" type="pres">
      <dgm:prSet presAssocID="{09D871FF-D34D-43DF-B4D4-A13AD620CC02}" presName="imgShp" presStyleLbl="fgImgPlace1" presStyleIdx="0" presStyleCnt="1" custLinFactX="-22716" custLinFactNeighborX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F81D033A-5F8D-42BF-8FA8-C92CE99DF913}" type="pres">
      <dgm:prSet presAssocID="{09D871FF-D34D-43DF-B4D4-A13AD620CC02}" presName="txShp" presStyleLbl="node1" presStyleIdx="0" presStyleCnt="1" custScaleX="132009" custLinFactNeighborX="-604" custLinFactNeighborY="-697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CBC017D-52A9-46EA-9DFB-F43AF348D273}" type="presOf" srcId="{09D871FF-D34D-43DF-B4D4-A13AD620CC02}" destId="{F81D033A-5F8D-42BF-8FA8-C92CE99DF913}" srcOrd="0" destOrd="0" presId="urn:microsoft.com/office/officeart/2005/8/layout/vList3"/>
    <dgm:cxn modelId="{AD6223A6-9D59-48F3-B125-8E4F8E8404A8}" srcId="{3DC3E53E-6FD5-4864-8090-EF133F2A7C4B}" destId="{09D871FF-D34D-43DF-B4D4-A13AD620CC02}" srcOrd="0" destOrd="0" parTransId="{364F6F68-9914-4BA5-A9E7-949A49A6FA98}" sibTransId="{1E8113D7-D3BE-4DB7-98AA-BAE6891DE8AF}"/>
    <dgm:cxn modelId="{B940B1F9-3F8B-4CE9-A602-515B54EE9869}" type="presOf" srcId="{3DC3E53E-6FD5-4864-8090-EF133F2A7C4B}" destId="{69947AB5-9F21-44A6-942A-5232B515BD12}" srcOrd="0" destOrd="0" presId="urn:microsoft.com/office/officeart/2005/8/layout/vList3"/>
    <dgm:cxn modelId="{D6C4752B-7C43-4A56-8F1B-01B5E142EB8D}" type="presParOf" srcId="{69947AB5-9F21-44A6-942A-5232B515BD12}" destId="{4DE27751-B6AC-49FF-964D-0E084B77BB41}" srcOrd="0" destOrd="0" presId="urn:microsoft.com/office/officeart/2005/8/layout/vList3"/>
    <dgm:cxn modelId="{13128AC6-A344-4566-BA3D-DFA926DA4E11}" type="presParOf" srcId="{4DE27751-B6AC-49FF-964D-0E084B77BB41}" destId="{6C1486CD-72AD-424B-95DE-2D5F05B41FDD}" srcOrd="0" destOrd="0" presId="urn:microsoft.com/office/officeart/2005/8/layout/vList3"/>
    <dgm:cxn modelId="{DFECF6D2-BF71-438B-A6EC-CB28A7BBCCB8}" type="presParOf" srcId="{4DE27751-B6AC-49FF-964D-0E084B77BB41}" destId="{F81D033A-5F8D-42BF-8FA8-C92CE99DF91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C3E53E-6FD5-4864-8090-EF133F2A7C4B}" type="doc">
      <dgm:prSet loTypeId="urn:microsoft.com/office/officeart/2005/8/layout/vList3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09D871FF-D34D-43DF-B4D4-A13AD620CC02}">
      <dgm:prSet phldrT="[Texte]" custT="1"/>
      <dgm:spPr/>
      <dgm:t>
        <a:bodyPr/>
        <a:lstStyle/>
        <a:p>
          <a:r>
            <a:rPr lang="fr-FR" sz="2200" dirty="0"/>
            <a:t>Accompagner une équipe U6-U11</a:t>
          </a:r>
        </a:p>
      </dgm:t>
    </dgm:pt>
    <dgm:pt modelId="{364F6F68-9914-4BA5-A9E7-949A49A6FA98}" type="parTrans" cxnId="{AD6223A6-9D59-48F3-B125-8E4F8E8404A8}">
      <dgm:prSet/>
      <dgm:spPr/>
      <dgm:t>
        <a:bodyPr/>
        <a:lstStyle/>
        <a:p>
          <a:endParaRPr lang="fr-FR"/>
        </a:p>
      </dgm:t>
    </dgm:pt>
    <dgm:pt modelId="{1E8113D7-D3BE-4DB7-98AA-BAE6891DE8AF}" type="sibTrans" cxnId="{AD6223A6-9D59-48F3-B125-8E4F8E8404A8}">
      <dgm:prSet/>
      <dgm:spPr/>
      <dgm:t>
        <a:bodyPr/>
        <a:lstStyle/>
        <a:p>
          <a:endParaRPr lang="fr-FR"/>
        </a:p>
      </dgm:t>
    </dgm:pt>
    <dgm:pt modelId="{69947AB5-9F21-44A6-942A-5232B515BD12}" type="pres">
      <dgm:prSet presAssocID="{3DC3E53E-6FD5-4864-8090-EF133F2A7C4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DE27751-B6AC-49FF-964D-0E084B77BB41}" type="pres">
      <dgm:prSet presAssocID="{09D871FF-D34D-43DF-B4D4-A13AD620CC02}" presName="composite" presStyleCnt="0"/>
      <dgm:spPr/>
    </dgm:pt>
    <dgm:pt modelId="{6C1486CD-72AD-424B-95DE-2D5F05B41FDD}" type="pres">
      <dgm:prSet presAssocID="{09D871FF-D34D-43DF-B4D4-A13AD620CC02}" presName="imgShp" presStyleLbl="fgImgPlace1" presStyleIdx="0" presStyleCnt="1" custLinFactX="-22716" custLinFactNeighborX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F81D033A-5F8D-42BF-8FA8-C92CE99DF913}" type="pres">
      <dgm:prSet presAssocID="{09D871FF-D34D-43DF-B4D4-A13AD620CC02}" presName="txShp" presStyleLbl="node1" presStyleIdx="0" presStyleCnt="1" custScaleX="132009" custLinFactNeighborX="-1439" custLinFactNeighborY="417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CBC017D-52A9-46EA-9DFB-F43AF348D273}" type="presOf" srcId="{09D871FF-D34D-43DF-B4D4-A13AD620CC02}" destId="{F81D033A-5F8D-42BF-8FA8-C92CE99DF913}" srcOrd="0" destOrd="0" presId="urn:microsoft.com/office/officeart/2005/8/layout/vList3"/>
    <dgm:cxn modelId="{AD6223A6-9D59-48F3-B125-8E4F8E8404A8}" srcId="{3DC3E53E-6FD5-4864-8090-EF133F2A7C4B}" destId="{09D871FF-D34D-43DF-B4D4-A13AD620CC02}" srcOrd="0" destOrd="0" parTransId="{364F6F68-9914-4BA5-A9E7-949A49A6FA98}" sibTransId="{1E8113D7-D3BE-4DB7-98AA-BAE6891DE8AF}"/>
    <dgm:cxn modelId="{B940B1F9-3F8B-4CE9-A602-515B54EE9869}" type="presOf" srcId="{3DC3E53E-6FD5-4864-8090-EF133F2A7C4B}" destId="{69947AB5-9F21-44A6-942A-5232B515BD12}" srcOrd="0" destOrd="0" presId="urn:microsoft.com/office/officeart/2005/8/layout/vList3"/>
    <dgm:cxn modelId="{D6C4752B-7C43-4A56-8F1B-01B5E142EB8D}" type="presParOf" srcId="{69947AB5-9F21-44A6-942A-5232B515BD12}" destId="{4DE27751-B6AC-49FF-964D-0E084B77BB41}" srcOrd="0" destOrd="0" presId="urn:microsoft.com/office/officeart/2005/8/layout/vList3"/>
    <dgm:cxn modelId="{13128AC6-A344-4566-BA3D-DFA926DA4E11}" type="presParOf" srcId="{4DE27751-B6AC-49FF-964D-0E084B77BB41}" destId="{6C1486CD-72AD-424B-95DE-2D5F05B41FDD}" srcOrd="0" destOrd="0" presId="urn:microsoft.com/office/officeart/2005/8/layout/vList3"/>
    <dgm:cxn modelId="{DFECF6D2-BF71-438B-A6EC-CB28A7BBCCB8}" type="presParOf" srcId="{4DE27751-B6AC-49FF-964D-0E084B77BB41}" destId="{F81D033A-5F8D-42BF-8FA8-C92CE99DF91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C3E53E-6FD5-4864-8090-EF133F2A7C4B}" type="doc">
      <dgm:prSet loTypeId="urn:microsoft.com/office/officeart/2005/8/layout/vList3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09D871FF-D34D-43DF-B4D4-A13AD620CC02}">
      <dgm:prSet phldrT="[Texte]" custT="1"/>
      <dgm:spPr/>
      <dgm:t>
        <a:bodyPr/>
        <a:lstStyle/>
        <a:p>
          <a:r>
            <a:rPr lang="fr-FR" sz="2200" dirty="0"/>
            <a:t>SE FORMER A L’IR2F, C’EST APPRENDRE A SE CONNAITRE</a:t>
          </a:r>
        </a:p>
      </dgm:t>
    </dgm:pt>
    <dgm:pt modelId="{364F6F68-9914-4BA5-A9E7-949A49A6FA98}" type="parTrans" cxnId="{AD6223A6-9D59-48F3-B125-8E4F8E8404A8}">
      <dgm:prSet/>
      <dgm:spPr/>
      <dgm:t>
        <a:bodyPr/>
        <a:lstStyle/>
        <a:p>
          <a:endParaRPr lang="fr-FR"/>
        </a:p>
      </dgm:t>
    </dgm:pt>
    <dgm:pt modelId="{1E8113D7-D3BE-4DB7-98AA-BAE6891DE8AF}" type="sibTrans" cxnId="{AD6223A6-9D59-48F3-B125-8E4F8E8404A8}">
      <dgm:prSet/>
      <dgm:spPr/>
      <dgm:t>
        <a:bodyPr/>
        <a:lstStyle/>
        <a:p>
          <a:endParaRPr lang="fr-FR"/>
        </a:p>
      </dgm:t>
    </dgm:pt>
    <dgm:pt modelId="{69947AB5-9F21-44A6-942A-5232B515BD12}" type="pres">
      <dgm:prSet presAssocID="{3DC3E53E-6FD5-4864-8090-EF133F2A7C4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DE27751-B6AC-49FF-964D-0E084B77BB41}" type="pres">
      <dgm:prSet presAssocID="{09D871FF-D34D-43DF-B4D4-A13AD620CC02}" presName="composite" presStyleCnt="0"/>
      <dgm:spPr/>
    </dgm:pt>
    <dgm:pt modelId="{6C1486CD-72AD-424B-95DE-2D5F05B41FDD}" type="pres">
      <dgm:prSet presAssocID="{09D871FF-D34D-43DF-B4D4-A13AD620CC02}" presName="imgShp" presStyleLbl="fgImgPlace1" presStyleIdx="0" presStyleCnt="1" custLinFactX="-22716" custLinFactNeighborX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F81D033A-5F8D-42BF-8FA8-C92CE99DF913}" type="pres">
      <dgm:prSet presAssocID="{09D871FF-D34D-43DF-B4D4-A13AD620CC02}" presName="txShp" presStyleLbl="node1" presStyleIdx="0" presStyleCnt="1" custScaleX="132009" custLinFactNeighborX="-2611" custLinFactNeighborY="-12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CBC017D-52A9-46EA-9DFB-F43AF348D273}" type="presOf" srcId="{09D871FF-D34D-43DF-B4D4-A13AD620CC02}" destId="{F81D033A-5F8D-42BF-8FA8-C92CE99DF913}" srcOrd="0" destOrd="0" presId="urn:microsoft.com/office/officeart/2005/8/layout/vList3"/>
    <dgm:cxn modelId="{AD6223A6-9D59-48F3-B125-8E4F8E8404A8}" srcId="{3DC3E53E-6FD5-4864-8090-EF133F2A7C4B}" destId="{09D871FF-D34D-43DF-B4D4-A13AD620CC02}" srcOrd="0" destOrd="0" parTransId="{364F6F68-9914-4BA5-A9E7-949A49A6FA98}" sibTransId="{1E8113D7-D3BE-4DB7-98AA-BAE6891DE8AF}"/>
    <dgm:cxn modelId="{B940B1F9-3F8B-4CE9-A602-515B54EE9869}" type="presOf" srcId="{3DC3E53E-6FD5-4864-8090-EF133F2A7C4B}" destId="{69947AB5-9F21-44A6-942A-5232B515BD12}" srcOrd="0" destOrd="0" presId="urn:microsoft.com/office/officeart/2005/8/layout/vList3"/>
    <dgm:cxn modelId="{D6C4752B-7C43-4A56-8F1B-01B5E142EB8D}" type="presParOf" srcId="{69947AB5-9F21-44A6-942A-5232B515BD12}" destId="{4DE27751-B6AC-49FF-964D-0E084B77BB41}" srcOrd="0" destOrd="0" presId="urn:microsoft.com/office/officeart/2005/8/layout/vList3"/>
    <dgm:cxn modelId="{13128AC6-A344-4566-BA3D-DFA926DA4E11}" type="presParOf" srcId="{4DE27751-B6AC-49FF-964D-0E084B77BB41}" destId="{6C1486CD-72AD-424B-95DE-2D5F05B41FDD}" srcOrd="0" destOrd="0" presId="urn:microsoft.com/office/officeart/2005/8/layout/vList3"/>
    <dgm:cxn modelId="{DFECF6D2-BF71-438B-A6EC-CB28A7BBCCB8}" type="presParOf" srcId="{4DE27751-B6AC-49FF-964D-0E084B77BB41}" destId="{F81D033A-5F8D-42BF-8FA8-C92CE99DF91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C3E53E-6FD5-4864-8090-EF133F2A7C4B}" type="doc">
      <dgm:prSet loTypeId="urn:microsoft.com/office/officeart/2005/8/layout/vList3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09D871FF-D34D-43DF-B4D4-A13AD620CC02}">
      <dgm:prSet phldrT="[Texte]" custT="1"/>
      <dgm:spPr/>
      <dgm:t>
        <a:bodyPr/>
        <a:lstStyle/>
        <a:p>
          <a:r>
            <a:rPr lang="fr-FR" sz="2200" dirty="0"/>
            <a:t>SE FORMER A L’IR2F, C’EST APPRENDRE A TRANSMETTRE</a:t>
          </a:r>
        </a:p>
      </dgm:t>
    </dgm:pt>
    <dgm:pt modelId="{364F6F68-9914-4BA5-A9E7-949A49A6FA98}" type="parTrans" cxnId="{AD6223A6-9D59-48F3-B125-8E4F8E8404A8}">
      <dgm:prSet/>
      <dgm:spPr/>
      <dgm:t>
        <a:bodyPr/>
        <a:lstStyle/>
        <a:p>
          <a:endParaRPr lang="fr-FR"/>
        </a:p>
      </dgm:t>
    </dgm:pt>
    <dgm:pt modelId="{1E8113D7-D3BE-4DB7-98AA-BAE6891DE8AF}" type="sibTrans" cxnId="{AD6223A6-9D59-48F3-B125-8E4F8E8404A8}">
      <dgm:prSet/>
      <dgm:spPr/>
      <dgm:t>
        <a:bodyPr/>
        <a:lstStyle/>
        <a:p>
          <a:endParaRPr lang="fr-FR"/>
        </a:p>
      </dgm:t>
    </dgm:pt>
    <dgm:pt modelId="{69947AB5-9F21-44A6-942A-5232B515BD12}" type="pres">
      <dgm:prSet presAssocID="{3DC3E53E-6FD5-4864-8090-EF133F2A7C4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DE27751-B6AC-49FF-964D-0E084B77BB41}" type="pres">
      <dgm:prSet presAssocID="{09D871FF-D34D-43DF-B4D4-A13AD620CC02}" presName="composite" presStyleCnt="0"/>
      <dgm:spPr/>
    </dgm:pt>
    <dgm:pt modelId="{6C1486CD-72AD-424B-95DE-2D5F05B41FDD}" type="pres">
      <dgm:prSet presAssocID="{09D871FF-D34D-43DF-B4D4-A13AD620CC02}" presName="imgShp" presStyleLbl="fgImgPlace1" presStyleIdx="0" presStyleCnt="1" custLinFactX="-36623" custLinFactNeighborX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F81D033A-5F8D-42BF-8FA8-C92CE99DF913}" type="pres">
      <dgm:prSet presAssocID="{09D871FF-D34D-43DF-B4D4-A13AD620CC02}" presName="txShp" presStyleLbl="node1" presStyleIdx="0" presStyleCnt="1" custScaleX="132009" custLinFactNeighborX="-38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37A807D-1B8D-49A3-974E-7A1F25DB63A1}" type="presOf" srcId="{3DC3E53E-6FD5-4864-8090-EF133F2A7C4B}" destId="{69947AB5-9F21-44A6-942A-5232B515BD12}" srcOrd="0" destOrd="0" presId="urn:microsoft.com/office/officeart/2005/8/layout/vList3"/>
    <dgm:cxn modelId="{6DDCE3AA-BDCC-4BA0-85C1-8A021D970447}" type="presOf" srcId="{09D871FF-D34D-43DF-B4D4-A13AD620CC02}" destId="{F81D033A-5F8D-42BF-8FA8-C92CE99DF913}" srcOrd="0" destOrd="0" presId="urn:microsoft.com/office/officeart/2005/8/layout/vList3"/>
    <dgm:cxn modelId="{AD6223A6-9D59-48F3-B125-8E4F8E8404A8}" srcId="{3DC3E53E-6FD5-4864-8090-EF133F2A7C4B}" destId="{09D871FF-D34D-43DF-B4D4-A13AD620CC02}" srcOrd="0" destOrd="0" parTransId="{364F6F68-9914-4BA5-A9E7-949A49A6FA98}" sibTransId="{1E8113D7-D3BE-4DB7-98AA-BAE6891DE8AF}"/>
    <dgm:cxn modelId="{7BCD5BDC-74AE-47F0-BAF4-191CF5D43EB5}" type="presParOf" srcId="{69947AB5-9F21-44A6-942A-5232B515BD12}" destId="{4DE27751-B6AC-49FF-964D-0E084B77BB41}" srcOrd="0" destOrd="0" presId="urn:microsoft.com/office/officeart/2005/8/layout/vList3"/>
    <dgm:cxn modelId="{3D8D7471-9129-406E-BAD0-AA554C0ACDED}" type="presParOf" srcId="{4DE27751-B6AC-49FF-964D-0E084B77BB41}" destId="{6C1486CD-72AD-424B-95DE-2D5F05B41FDD}" srcOrd="0" destOrd="0" presId="urn:microsoft.com/office/officeart/2005/8/layout/vList3"/>
    <dgm:cxn modelId="{68F3D917-38AD-4F9B-B728-4633276E57DD}" type="presParOf" srcId="{4DE27751-B6AC-49FF-964D-0E084B77BB41}" destId="{F81D033A-5F8D-42BF-8FA8-C92CE99DF91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C3E53E-6FD5-4864-8090-EF133F2A7C4B}" type="doc">
      <dgm:prSet loTypeId="urn:microsoft.com/office/officeart/2005/8/layout/vList3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09D871FF-D34D-43DF-B4D4-A13AD620CC02}">
      <dgm:prSet phldrT="[Texte]" custT="1"/>
      <dgm:spPr/>
      <dgm:t>
        <a:bodyPr/>
        <a:lstStyle/>
        <a:p>
          <a:r>
            <a:rPr lang="fr-FR" sz="2200" dirty="0"/>
            <a:t>SE FORMER A L’IR2F, C’EST APPRENDRE  A PARTAGER</a:t>
          </a:r>
        </a:p>
      </dgm:t>
    </dgm:pt>
    <dgm:pt modelId="{364F6F68-9914-4BA5-A9E7-949A49A6FA98}" type="parTrans" cxnId="{AD6223A6-9D59-48F3-B125-8E4F8E8404A8}">
      <dgm:prSet/>
      <dgm:spPr/>
      <dgm:t>
        <a:bodyPr/>
        <a:lstStyle/>
        <a:p>
          <a:endParaRPr lang="fr-FR"/>
        </a:p>
      </dgm:t>
    </dgm:pt>
    <dgm:pt modelId="{1E8113D7-D3BE-4DB7-98AA-BAE6891DE8AF}" type="sibTrans" cxnId="{AD6223A6-9D59-48F3-B125-8E4F8E8404A8}">
      <dgm:prSet/>
      <dgm:spPr/>
      <dgm:t>
        <a:bodyPr/>
        <a:lstStyle/>
        <a:p>
          <a:endParaRPr lang="fr-FR"/>
        </a:p>
      </dgm:t>
    </dgm:pt>
    <dgm:pt modelId="{69947AB5-9F21-44A6-942A-5232B515BD12}" type="pres">
      <dgm:prSet presAssocID="{3DC3E53E-6FD5-4864-8090-EF133F2A7C4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DE27751-B6AC-49FF-964D-0E084B77BB41}" type="pres">
      <dgm:prSet presAssocID="{09D871FF-D34D-43DF-B4D4-A13AD620CC02}" presName="composite" presStyleCnt="0"/>
      <dgm:spPr/>
    </dgm:pt>
    <dgm:pt modelId="{6C1486CD-72AD-424B-95DE-2D5F05B41FDD}" type="pres">
      <dgm:prSet presAssocID="{09D871FF-D34D-43DF-B4D4-A13AD620CC02}" presName="imgShp" presStyleLbl="fgImgPlace1" presStyleIdx="0" presStyleCnt="1" custLinFactX="-77949" custLinFactNeighborX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F81D033A-5F8D-42BF-8FA8-C92CE99DF913}" type="pres">
      <dgm:prSet presAssocID="{09D871FF-D34D-43DF-B4D4-A13AD620CC02}" presName="txShp" presStyleLbl="node1" presStyleIdx="0" presStyleCnt="1" custScaleX="132009" custLinFactNeighborX="-74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D6223A6-9D59-48F3-B125-8E4F8E8404A8}" srcId="{3DC3E53E-6FD5-4864-8090-EF133F2A7C4B}" destId="{09D871FF-D34D-43DF-B4D4-A13AD620CC02}" srcOrd="0" destOrd="0" parTransId="{364F6F68-9914-4BA5-A9E7-949A49A6FA98}" sibTransId="{1E8113D7-D3BE-4DB7-98AA-BAE6891DE8AF}"/>
    <dgm:cxn modelId="{2780B357-623F-4399-8674-768A5C8F4FDB}" type="presOf" srcId="{3DC3E53E-6FD5-4864-8090-EF133F2A7C4B}" destId="{69947AB5-9F21-44A6-942A-5232B515BD12}" srcOrd="0" destOrd="0" presId="urn:microsoft.com/office/officeart/2005/8/layout/vList3"/>
    <dgm:cxn modelId="{73E0D877-B74B-4799-9352-B92074F3F708}" type="presOf" srcId="{09D871FF-D34D-43DF-B4D4-A13AD620CC02}" destId="{F81D033A-5F8D-42BF-8FA8-C92CE99DF913}" srcOrd="0" destOrd="0" presId="urn:microsoft.com/office/officeart/2005/8/layout/vList3"/>
    <dgm:cxn modelId="{11EF149D-C242-456D-9C2D-D963DD09D8A0}" type="presParOf" srcId="{69947AB5-9F21-44A6-942A-5232B515BD12}" destId="{4DE27751-B6AC-49FF-964D-0E084B77BB41}" srcOrd="0" destOrd="0" presId="urn:microsoft.com/office/officeart/2005/8/layout/vList3"/>
    <dgm:cxn modelId="{81E3CFF7-8F33-441A-905F-B4C407547B46}" type="presParOf" srcId="{4DE27751-B6AC-49FF-964D-0E084B77BB41}" destId="{6C1486CD-72AD-424B-95DE-2D5F05B41FDD}" srcOrd="0" destOrd="0" presId="urn:microsoft.com/office/officeart/2005/8/layout/vList3"/>
    <dgm:cxn modelId="{92D0EEC4-AF2E-45F9-9786-58C4C00897E2}" type="presParOf" srcId="{4DE27751-B6AC-49FF-964D-0E084B77BB41}" destId="{F81D033A-5F8D-42BF-8FA8-C92CE99DF91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D033A-5F8D-42BF-8FA8-C92CE99DF913}">
      <dsp:nvSpPr>
        <dsp:cNvPr id="0" name=""/>
        <dsp:cNvSpPr/>
      </dsp:nvSpPr>
      <dsp:spPr>
        <a:xfrm rot="10800000">
          <a:off x="721604" y="0"/>
          <a:ext cx="8967621" cy="782225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493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Mobiliser et animer les équipes</a:t>
          </a:r>
        </a:p>
      </dsp:txBody>
      <dsp:txXfrm rot="10800000">
        <a:off x="917160" y="0"/>
        <a:ext cx="8772065" cy="782225"/>
      </dsp:txXfrm>
    </dsp:sp>
    <dsp:sp modelId="{6C1486CD-72AD-424B-95DE-2D5F05B41FDD}">
      <dsp:nvSpPr>
        <dsp:cNvPr id="0" name=""/>
        <dsp:cNvSpPr/>
      </dsp:nvSpPr>
      <dsp:spPr>
        <a:xfrm>
          <a:off x="360038" y="0"/>
          <a:ext cx="782225" cy="78222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D033A-5F8D-42BF-8FA8-C92CE99DF913}">
      <dsp:nvSpPr>
        <dsp:cNvPr id="0" name=""/>
        <dsp:cNvSpPr/>
      </dsp:nvSpPr>
      <dsp:spPr>
        <a:xfrm rot="10800000">
          <a:off x="542875" y="0"/>
          <a:ext cx="8967621" cy="782225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493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(Re découvrir) le cadre associatif</a:t>
          </a:r>
        </a:p>
      </dsp:txBody>
      <dsp:txXfrm rot="10800000">
        <a:off x="738431" y="0"/>
        <a:ext cx="8772065" cy="782225"/>
      </dsp:txXfrm>
    </dsp:sp>
    <dsp:sp modelId="{6C1486CD-72AD-424B-95DE-2D5F05B41FDD}">
      <dsp:nvSpPr>
        <dsp:cNvPr id="0" name=""/>
        <dsp:cNvSpPr/>
      </dsp:nvSpPr>
      <dsp:spPr>
        <a:xfrm>
          <a:off x="360038" y="0"/>
          <a:ext cx="782225" cy="78222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D033A-5F8D-42BF-8FA8-C92CE99DF913}">
      <dsp:nvSpPr>
        <dsp:cNvPr id="0" name=""/>
        <dsp:cNvSpPr/>
      </dsp:nvSpPr>
      <dsp:spPr>
        <a:xfrm rot="10800000">
          <a:off x="582819" y="0"/>
          <a:ext cx="8967621" cy="782225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493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Optimiser les ressources financières de son club</a:t>
          </a:r>
        </a:p>
      </dsp:txBody>
      <dsp:txXfrm rot="10800000">
        <a:off x="778375" y="0"/>
        <a:ext cx="8772065" cy="782225"/>
      </dsp:txXfrm>
    </dsp:sp>
    <dsp:sp modelId="{6C1486CD-72AD-424B-95DE-2D5F05B41FDD}">
      <dsp:nvSpPr>
        <dsp:cNvPr id="0" name=""/>
        <dsp:cNvSpPr/>
      </dsp:nvSpPr>
      <dsp:spPr>
        <a:xfrm>
          <a:off x="360038" y="0"/>
          <a:ext cx="782225" cy="78222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D033A-5F8D-42BF-8FA8-C92CE99DF913}">
      <dsp:nvSpPr>
        <dsp:cNvPr id="0" name=""/>
        <dsp:cNvSpPr/>
      </dsp:nvSpPr>
      <dsp:spPr>
        <a:xfrm rot="10800000">
          <a:off x="526096" y="0"/>
          <a:ext cx="8967621" cy="782225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493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Accompagner une équipe U6-U11</a:t>
          </a:r>
        </a:p>
      </dsp:txBody>
      <dsp:txXfrm rot="10800000">
        <a:off x="721652" y="0"/>
        <a:ext cx="8772065" cy="782225"/>
      </dsp:txXfrm>
    </dsp:sp>
    <dsp:sp modelId="{6C1486CD-72AD-424B-95DE-2D5F05B41FDD}">
      <dsp:nvSpPr>
        <dsp:cNvPr id="0" name=""/>
        <dsp:cNvSpPr/>
      </dsp:nvSpPr>
      <dsp:spPr>
        <a:xfrm>
          <a:off x="360038" y="0"/>
          <a:ext cx="782225" cy="78222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D033A-5F8D-42BF-8FA8-C92CE99DF913}">
      <dsp:nvSpPr>
        <dsp:cNvPr id="0" name=""/>
        <dsp:cNvSpPr/>
      </dsp:nvSpPr>
      <dsp:spPr>
        <a:xfrm rot="10800000">
          <a:off x="446480" y="0"/>
          <a:ext cx="8967621" cy="782225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493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SE FORMER A L’IR2F, C’EST APPRENDRE A SE CONNAITRE</a:t>
          </a:r>
        </a:p>
      </dsp:txBody>
      <dsp:txXfrm rot="10800000">
        <a:off x="642036" y="0"/>
        <a:ext cx="8772065" cy="782225"/>
      </dsp:txXfrm>
    </dsp:sp>
    <dsp:sp modelId="{6C1486CD-72AD-424B-95DE-2D5F05B41FDD}">
      <dsp:nvSpPr>
        <dsp:cNvPr id="0" name=""/>
        <dsp:cNvSpPr/>
      </dsp:nvSpPr>
      <dsp:spPr>
        <a:xfrm>
          <a:off x="360038" y="0"/>
          <a:ext cx="782225" cy="78222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D033A-5F8D-42BF-8FA8-C92CE99DF913}">
      <dsp:nvSpPr>
        <dsp:cNvPr id="0" name=""/>
        <dsp:cNvSpPr/>
      </dsp:nvSpPr>
      <dsp:spPr>
        <a:xfrm rot="10800000">
          <a:off x="360070" y="0"/>
          <a:ext cx="8967621" cy="782225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493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SE FORMER A L’IR2F, C’EST APPRENDRE A TRANSMETTRE</a:t>
          </a:r>
        </a:p>
      </dsp:txBody>
      <dsp:txXfrm rot="10800000">
        <a:off x="555626" y="0"/>
        <a:ext cx="8772065" cy="782225"/>
      </dsp:txXfrm>
    </dsp:sp>
    <dsp:sp modelId="{6C1486CD-72AD-424B-95DE-2D5F05B41FDD}">
      <dsp:nvSpPr>
        <dsp:cNvPr id="0" name=""/>
        <dsp:cNvSpPr/>
      </dsp:nvSpPr>
      <dsp:spPr>
        <a:xfrm>
          <a:off x="251254" y="0"/>
          <a:ext cx="782225" cy="78222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D033A-5F8D-42BF-8FA8-C92CE99DF913}">
      <dsp:nvSpPr>
        <dsp:cNvPr id="0" name=""/>
        <dsp:cNvSpPr/>
      </dsp:nvSpPr>
      <dsp:spPr>
        <a:xfrm rot="10800000">
          <a:off x="119388" y="0"/>
          <a:ext cx="8967621" cy="782225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493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SE FORMER A L’IR2F, C’EST APPRENDRE  A PARTAGER</a:t>
          </a:r>
        </a:p>
      </dsp:txBody>
      <dsp:txXfrm rot="10800000">
        <a:off x="314944" y="0"/>
        <a:ext cx="8772065" cy="782225"/>
      </dsp:txXfrm>
    </dsp:sp>
    <dsp:sp modelId="{6C1486CD-72AD-424B-95DE-2D5F05B41FDD}">
      <dsp:nvSpPr>
        <dsp:cNvPr id="0" name=""/>
        <dsp:cNvSpPr/>
      </dsp:nvSpPr>
      <dsp:spPr>
        <a:xfrm>
          <a:off x="0" y="0"/>
          <a:ext cx="782225" cy="78222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E580C9B-5766-4254-A653-83C2E65E1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D63498B-9BB9-4D08-B9C6-7C049C26A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B8DE60F-5619-4FFA-A4DC-10B73FE1E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71B-74FF-4A28-80A9-C85F8C3A1145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379DEA7-09DF-4D15-92B1-D1080D8C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FF504F8-0300-479D-9331-E84B13E72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F7E-2AD5-408C-858A-BBC2FC031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7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F1C54B5-F4CD-44D8-822D-75F31A1E6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3D74F58-A854-4CEF-B7F0-0E9832733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97E5822-3107-420B-BF02-8CD03D974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71B-74FF-4A28-80A9-C85F8C3A1145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854B46C-8FA8-477F-B2E2-418FCA18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19AB98F-FAD5-4F30-ADC0-6EA92127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F7E-2AD5-408C-858A-BBC2FC031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86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84D4B802-175B-4A0E-9BAC-00F794455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0288221-B5B9-4A6B-8A78-8F1F09083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B36F78D-C51A-436B-BB7F-F35B6EF6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71B-74FF-4A28-80A9-C85F8C3A1145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0B2886A-F0E5-4FD4-A335-15C351CF7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88B5CEB-D71D-4AF9-95DD-571DE7D5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F7E-2AD5-408C-858A-BBC2FC031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433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fond_couv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00149" y="6130800"/>
            <a:ext cx="9792000" cy="324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400" b="1" cap="all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/>
              <a:t>Jj / mm / aa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 bwMode="gray">
          <a:xfrm>
            <a:off x="0" y="6675438"/>
            <a:ext cx="383365" cy="182562"/>
          </a:xfrm>
        </p:spPr>
        <p:txBody>
          <a:bodyPr/>
          <a:lstStyle>
            <a:lvl1pPr algn="ctr">
              <a:defRPr sz="1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/>
              <a:t>14 / 09 / 15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0" y="6669360"/>
            <a:ext cx="383365" cy="18864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>
          <a:xfrm>
            <a:off x="0" y="6669360"/>
            <a:ext cx="383365" cy="18864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/>
              <a:t>DOSSIER FORMATION</a:t>
            </a:r>
          </a:p>
        </p:txBody>
      </p:sp>
      <p:pic>
        <p:nvPicPr>
          <p:cNvPr id="18" name="Image 17" descr="logo_cou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4896000" y="1494000"/>
            <a:ext cx="2400000" cy="1800000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1200000" y="3582000"/>
            <a:ext cx="9792000" cy="2520000"/>
          </a:xfrm>
        </p:spPr>
        <p:txBody>
          <a:bodyPr/>
          <a:lstStyle>
            <a:lvl1pPr algn="ctr">
              <a:lnSpc>
                <a:spcPct val="110000"/>
              </a:lnSpc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1956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ond_couv_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00151" y="6130800"/>
            <a:ext cx="9791700" cy="324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400" b="1" cap="all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 err="1"/>
              <a:t>Jj</a:t>
            </a:r>
            <a:r>
              <a:rPr lang="fr-FR" noProof="0" dirty="0"/>
              <a:t> / mm / </a:t>
            </a:r>
            <a:r>
              <a:rPr lang="fr-FR" noProof="0" dirty="0" err="1"/>
              <a:t>aa</a:t>
            </a:r>
            <a:endParaRPr lang="fr-FR" noProof="0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 bwMode="gray">
          <a:xfrm>
            <a:off x="0" y="6675438"/>
            <a:ext cx="383365" cy="182562"/>
          </a:xfrm>
        </p:spPr>
        <p:txBody>
          <a:bodyPr/>
          <a:lstStyle>
            <a:lvl1pPr algn="ctr">
              <a:defRPr sz="1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14 / 09 / 15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0" y="6669360"/>
            <a:ext cx="383365" cy="18864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>
          <a:xfrm>
            <a:off x="0" y="6669360"/>
            <a:ext cx="383365" cy="18864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DOSSIER FORMATION</a:t>
            </a:r>
            <a:endParaRPr lang="fr-FR" dirty="0"/>
          </a:p>
        </p:txBody>
      </p:sp>
      <p:pic>
        <p:nvPicPr>
          <p:cNvPr id="7" name="Image 6" descr="logo_cou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4896000" y="1494000"/>
            <a:ext cx="2400000" cy="1800000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200000" y="3582000"/>
            <a:ext cx="9792000" cy="2520000"/>
          </a:xfrm>
        </p:spPr>
        <p:txBody>
          <a:bodyPr/>
          <a:lstStyle>
            <a:lvl1pPr algn="ctr">
              <a:lnSpc>
                <a:spcPct val="110000"/>
              </a:lnSpc>
              <a:defRPr sz="2200" b="1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387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fond_sommair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14 / 09 / 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DOSSIER FORMATION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815999" y="738174"/>
            <a:ext cx="10560000" cy="1341147"/>
          </a:xfrm>
        </p:spPr>
        <p:txBody>
          <a:bodyPr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515068" y="2419948"/>
            <a:ext cx="1487685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085112" y="2636116"/>
            <a:ext cx="2352000" cy="1188000"/>
          </a:xfrm>
        </p:spPr>
        <p:txBody>
          <a:bodyPr/>
          <a:lstStyle>
            <a:lvl1pPr>
              <a:lnSpc>
                <a:spcPct val="95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917915" y="2419948"/>
            <a:ext cx="1487685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487959" y="2636116"/>
            <a:ext cx="2352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7320763" y="2419948"/>
            <a:ext cx="1487685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890807" y="2636116"/>
            <a:ext cx="2352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515068" y="3887804"/>
            <a:ext cx="1487685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085112" y="4103972"/>
            <a:ext cx="2352000" cy="1188000"/>
          </a:xfrm>
        </p:spPr>
        <p:txBody>
          <a:bodyPr/>
          <a:lstStyle>
            <a:lvl1pPr>
              <a:lnSpc>
                <a:spcPct val="95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3917915" y="3887804"/>
            <a:ext cx="1487685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87959" y="4103972"/>
            <a:ext cx="2352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7320763" y="3887804"/>
            <a:ext cx="1487685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890807" y="4103972"/>
            <a:ext cx="2352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pic>
        <p:nvPicPr>
          <p:cNvPr id="26" name="Image 25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960000" cy="720000"/>
          </a:xfrm>
          <a:prstGeom prst="rect">
            <a:avLst/>
          </a:prstGeom>
        </p:spPr>
      </p:pic>
      <p:cxnSp>
        <p:nvCxnSpPr>
          <p:cNvPr id="27" name="Connecteur droit 26"/>
          <p:cNvCxnSpPr/>
          <p:nvPr userDrawn="1"/>
        </p:nvCxnSpPr>
        <p:spPr bwMode="gray">
          <a:xfrm>
            <a:off x="1055440" y="6345550"/>
            <a:ext cx="10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 userDrawn="1"/>
        </p:nvCxnSpPr>
        <p:spPr bwMode="gray">
          <a:xfrm>
            <a:off x="1055440" y="6669550"/>
            <a:ext cx="10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06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 descr="fond_sommaire_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815999" y="738174"/>
            <a:ext cx="10560000" cy="1341147"/>
          </a:xfrm>
        </p:spPr>
        <p:txBody>
          <a:bodyPr/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15068" y="2419948"/>
            <a:ext cx="1487685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085112" y="2636116"/>
            <a:ext cx="2352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917915" y="2419948"/>
            <a:ext cx="1487685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487959" y="2636116"/>
            <a:ext cx="2352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20763" y="2419948"/>
            <a:ext cx="1487685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890807" y="2636116"/>
            <a:ext cx="2352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15068" y="3887804"/>
            <a:ext cx="1487685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085112" y="4103972"/>
            <a:ext cx="2352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917915" y="3887804"/>
            <a:ext cx="1487685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487959" y="4103972"/>
            <a:ext cx="2352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320763" y="3887804"/>
            <a:ext cx="1487685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890807" y="4103972"/>
            <a:ext cx="2352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r>
              <a:rPr lang="fr-FR"/>
              <a:t>14 / 09 / 15</a:t>
            </a:r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7" name="Espace réservé du pied de page 2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r>
              <a:rPr lang="fr-FR"/>
              <a:t>DOSSIER FORMATION</a:t>
            </a:r>
            <a:endParaRPr lang="fr-FR" dirty="0"/>
          </a:p>
        </p:txBody>
      </p:sp>
      <p:pic>
        <p:nvPicPr>
          <p:cNvPr id="31" name="Image 30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960000" cy="720000"/>
          </a:xfrm>
          <a:prstGeom prst="rect">
            <a:avLst/>
          </a:prstGeom>
        </p:spPr>
      </p:pic>
      <p:cxnSp>
        <p:nvCxnSpPr>
          <p:cNvPr id="23" name="Connecteur droit 22"/>
          <p:cNvCxnSpPr/>
          <p:nvPr userDrawn="1"/>
        </p:nvCxnSpPr>
        <p:spPr bwMode="gray">
          <a:xfrm>
            <a:off x="1055440" y="6345550"/>
            <a:ext cx="10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 userDrawn="1"/>
        </p:nvCxnSpPr>
        <p:spPr bwMode="gray">
          <a:xfrm>
            <a:off x="1055440" y="6669550"/>
            <a:ext cx="10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94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56000" y="6340562"/>
            <a:ext cx="10920000" cy="7200"/>
          </a:xfrm>
          <a:solidFill>
            <a:schemeClr val="bg1"/>
          </a:solidFill>
        </p:spPr>
        <p:txBody>
          <a:bodyPr anchor="ctr" anchorCtr="0"/>
          <a:lstStyle>
            <a:lvl1pPr algn="ctr">
              <a:defRPr sz="100" baseline="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8" name="Espace réservé du texte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056000" y="6664598"/>
            <a:ext cx="10920000" cy="7200"/>
          </a:xfrm>
          <a:solidFill>
            <a:schemeClr val="bg1"/>
          </a:solidFill>
        </p:spPr>
        <p:txBody>
          <a:bodyPr anchor="ctr" anchorCtr="0"/>
          <a:lstStyle>
            <a:lvl1pPr algn="ctr">
              <a:defRPr sz="100" baseline="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15999" y="575685"/>
            <a:ext cx="10560000" cy="5436000"/>
          </a:xfrm>
        </p:spPr>
        <p:txBody>
          <a:bodyPr anchor="ctr" anchorCtr="0"/>
          <a:lstStyle>
            <a:lvl1pPr algn="ctr">
              <a:defRPr sz="5100" b="1"/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14 / 09 / 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DOSSIER FORMATION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6138000"/>
            <a:ext cx="958851" cy="720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accent4"/>
          </a:solidFill>
        </p:spPr>
        <p:txBody>
          <a:bodyPr tIns="1764000" b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  <a:br>
              <a:rPr lang="fr-FR" dirty="0"/>
            </a:br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</a:t>
            </a:r>
            <a:br>
              <a:rPr lang="fr-FR" noProof="0" dirty="0"/>
            </a:br>
            <a:r>
              <a:rPr lang="fr-FR" noProof="0" dirty="0"/>
              <a:t>de la souris / 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49362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nd_chap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" y="700993"/>
            <a:ext cx="4599287" cy="5392303"/>
          </a:xfrm>
        </p:spPr>
        <p:txBody>
          <a:bodyPr/>
          <a:lstStyle>
            <a:lvl1pPr algn="r">
              <a:defRPr sz="33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799856" y="1756224"/>
            <a:ext cx="6576141" cy="3024000"/>
          </a:xfrm>
        </p:spPr>
        <p:txBody>
          <a:bodyPr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14 / 09 / 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DOSSIER FORMATION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960000" cy="7200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 bwMode="gray">
          <a:xfrm>
            <a:off x="1055440" y="6345550"/>
            <a:ext cx="10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 bwMode="gray">
          <a:xfrm>
            <a:off x="1055440" y="6669550"/>
            <a:ext cx="109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6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ond_text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14 / 09 / 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DOSSIER FORMATION</a:t>
            </a:r>
          </a:p>
        </p:txBody>
      </p:sp>
      <p:pic>
        <p:nvPicPr>
          <p:cNvPr id="16" name="Image 15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960000" cy="720000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 bwMode="gray">
          <a:xfrm>
            <a:off x="1055440" y="6345550"/>
            <a:ext cx="10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 bwMode="gray">
          <a:xfrm>
            <a:off x="1055440" y="6669550"/>
            <a:ext cx="10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65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ond_texte_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14 / 09 / 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DOSSIER FORMATION</a:t>
            </a:r>
          </a:p>
        </p:txBody>
      </p:sp>
      <p:pic>
        <p:nvPicPr>
          <p:cNvPr id="13" name="Image 12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960000" cy="720000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 bwMode="gray">
          <a:xfrm>
            <a:off x="1055440" y="6345550"/>
            <a:ext cx="10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 bwMode="gray">
          <a:xfrm>
            <a:off x="1055440" y="6669550"/>
            <a:ext cx="10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05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493CF73-3CFD-4007-9853-9EE2F327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A11CF9E-CE07-4692-9F49-3331C6DDA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6AE458E-F03F-4E0A-8DB8-76458A47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71B-74FF-4A28-80A9-C85F8C3A1145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F3A550F-AB13-4051-910A-A9D3C80E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D575420-26C2-40C6-A82C-39E490814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F7E-2AD5-408C-858A-BBC2FC031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413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fond_texte_visuel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15999" y="575686"/>
            <a:ext cx="5184000" cy="873095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815999" y="1465372"/>
            <a:ext cx="5184000" cy="468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14 / 09 / 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DOSSIER FORMATION</a:t>
            </a:r>
          </a:p>
        </p:txBody>
      </p:sp>
      <p:sp>
        <p:nvSpPr>
          <p:cNvPr id="13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336027" y="180000"/>
            <a:ext cx="5616000" cy="6012000"/>
          </a:xfrm>
          <a:solidFill>
            <a:schemeClr val="accent4"/>
          </a:solidFill>
        </p:spPr>
        <p:txBody>
          <a:bodyPr tIns="0" bIns="648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pic>
        <p:nvPicPr>
          <p:cNvPr id="17" name="Image 16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960000" cy="7200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 bwMode="gray">
          <a:xfrm>
            <a:off x="1055440" y="6345550"/>
            <a:ext cx="10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 bwMode="gray">
          <a:xfrm>
            <a:off x="1055440" y="6669550"/>
            <a:ext cx="10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85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2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ond_texte_visuel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15999" y="575686"/>
            <a:ext cx="5184000" cy="873095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815999" y="1465372"/>
            <a:ext cx="5184000" cy="468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14 / 09 / 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DOSSIER FORMATION</a:t>
            </a:r>
          </a:p>
        </p:txBody>
      </p:sp>
      <p:sp>
        <p:nvSpPr>
          <p:cNvPr id="13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336027" y="180000"/>
            <a:ext cx="5616000" cy="2844000"/>
          </a:xfrm>
          <a:solidFill>
            <a:schemeClr val="accent4"/>
          </a:solidFill>
        </p:spPr>
        <p:txBody>
          <a:bodyPr tIns="0" bIns="648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0" name="Espace réservé pour une image  7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336027" y="3230692"/>
            <a:ext cx="5616000" cy="2961308"/>
          </a:xfrm>
          <a:solidFill>
            <a:schemeClr val="accent4"/>
          </a:solidFill>
        </p:spPr>
        <p:txBody>
          <a:bodyPr tIns="0" bIns="648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pic>
        <p:nvPicPr>
          <p:cNvPr id="15" name="Image 14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960000" cy="720000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 bwMode="gray">
          <a:xfrm>
            <a:off x="1055440" y="6345550"/>
            <a:ext cx="10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 bwMode="gray">
          <a:xfrm>
            <a:off x="1055440" y="6669550"/>
            <a:ext cx="10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55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fond_texte_graph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15999" y="575686"/>
            <a:ext cx="5184000" cy="873095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815999" y="1465372"/>
            <a:ext cx="5184000" cy="468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14 / 09 / 15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DOSSIER FORMATION</a:t>
            </a:r>
          </a:p>
        </p:txBody>
      </p:sp>
      <p:sp>
        <p:nvSpPr>
          <p:cNvPr id="14" name="Espace réservé du graphique 13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7152027" y="575685"/>
            <a:ext cx="4800000" cy="2808288"/>
          </a:xfrm>
        </p:spPr>
        <p:txBody>
          <a:bodyPr bIns="648000" anchor="ctr" anchorCtr="0"/>
          <a:lstStyle>
            <a:lvl1pPr algn="ctr">
              <a:defRPr sz="1000" b="1" cap="all" baseline="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6" name="Espace réservé du graphique 13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7152027" y="3465028"/>
            <a:ext cx="4800000" cy="2124212"/>
          </a:xfrm>
        </p:spPr>
        <p:txBody>
          <a:bodyPr bIns="648000" anchor="ctr" anchorCtr="0"/>
          <a:lstStyle>
            <a:lvl1pPr algn="ctr">
              <a:defRPr sz="1000" b="1" cap="all" baseline="0"/>
            </a:lvl1pPr>
          </a:lstStyle>
          <a:p>
            <a:r>
              <a:rPr lang="fr-FR" dirty="0"/>
              <a:t>Graphique</a:t>
            </a:r>
          </a:p>
        </p:txBody>
      </p:sp>
      <p:pic>
        <p:nvPicPr>
          <p:cNvPr id="20" name="Image 19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960000" cy="720000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 bwMode="gray">
          <a:xfrm>
            <a:off x="1055440" y="6345550"/>
            <a:ext cx="10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 bwMode="gray">
          <a:xfrm>
            <a:off x="1055440" y="6669550"/>
            <a:ext cx="10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2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_dernie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15999" y="4509120"/>
            <a:ext cx="10560000" cy="2113120"/>
          </a:xfrm>
        </p:spPr>
        <p:txBody>
          <a:bodyPr anchor="b" anchorCtr="0"/>
          <a:lstStyle>
            <a:lvl1pPr algn="ctr">
              <a:defRPr sz="1400" cap="none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0" y="6705364"/>
            <a:ext cx="479376" cy="15263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14 / 09 / 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0" y="6705364"/>
            <a:ext cx="479376" cy="15263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DOSSIER FORMATION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0" y="6705364"/>
            <a:ext cx="479376" cy="15263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326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4F5A0DF-A1F1-4E69-BE04-DFE86D052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D740081-C27E-4CB9-AB95-C12A05E39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981AE21-5B13-4544-A980-4763FB0DF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71B-74FF-4A28-80A9-C85F8C3A1145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C29D639-032A-4E2F-BC8B-CC39F579F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540EE8C-8607-480A-A012-084DA077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F7E-2AD5-408C-858A-BBC2FC031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65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B4F86E-950A-4C9A-BB7B-CAC1626F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08E210E-D44B-4660-9186-69D6043AF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C873EAA-609A-4944-829B-41320AE89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69D8966-94B2-4FF8-9AC7-813B0BED0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71B-74FF-4A28-80A9-C85F8C3A1145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3D808BD-D863-4B2F-9472-D7E9870D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D96E28E-ADBD-4A87-B401-2EDC35743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F7E-2AD5-408C-858A-BBC2FC031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08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7CA2A5-6B18-4321-89F1-E35FA0AE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09E3A73-8AEE-4C5F-9B86-9981793EB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D95921A-71CC-44CB-A21A-2496E7BAB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64556EAC-DCC7-4554-B0B3-9DBBDFC87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D4294B8-102D-41AD-9075-D04845E891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FAA98059-BC42-4818-BEF4-297FA9E4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71B-74FF-4A28-80A9-C85F8C3A1145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C9C19243-4EB9-4346-9D7F-373A94EFF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E0D1E27E-890D-4FB6-A2F6-0081969FC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F7E-2AD5-408C-858A-BBC2FC031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34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C27EDBA-3B8C-45D2-BC71-459F632F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56B64403-2644-4A21-820B-92C7BB0D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71B-74FF-4A28-80A9-C85F8C3A1145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2384031-F712-4E99-972F-F123CA656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2B652BE-0CA6-4E0E-A372-B18CB8A77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F7E-2AD5-408C-858A-BBC2FC031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36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5198027A-2AA4-4C79-A3A2-5DE98C891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71B-74FF-4A28-80A9-C85F8C3A1145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8BEFC261-A204-4F4E-BBC3-10C84025F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26DF003-1DD4-4C1F-9A41-1E0B27F7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F7E-2AD5-408C-858A-BBC2FC031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06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0B5B1EA-F8F5-4FF9-9FF5-12118F117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BE2B514-E615-452E-9957-768FB504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E1B2022-2F75-4444-8FAB-06B6EF755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41227BF-75F7-4695-9F05-1AC8BFCB5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71B-74FF-4A28-80A9-C85F8C3A1145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6D52C7C-2427-4657-9128-2CEF0AEF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12133F5-8083-4CFA-ADCB-67A7F64E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F7E-2AD5-408C-858A-BBC2FC031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02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B2AC54E-4D2D-46FC-BAC9-47A93247E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8122A6B8-A893-4EB9-8747-3706E7A70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9D1E83D-6A5F-4719-82B0-9105E4D80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9CFF026-31A8-4030-BB47-187EC5DD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E71B-74FF-4A28-80A9-C85F8C3A1145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3F4FFF5-D57C-4BC6-B347-A8C32048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B39E02E-80BC-4FE3-B746-9D2552DD8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CF7E-2AD5-408C-858A-BBC2FC031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80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1DD59BBE-AD44-4DCA-9B3E-27C558BD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3834F03-0A04-4838-8E15-6EA73D907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8FDBF2D-1108-48EC-BF6F-8B81179F1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E71B-74FF-4A28-80A9-C85F8C3A1145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7F1BE97-A0F4-4691-B11C-14527301C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18C3FCE-E703-4DA5-A7CF-3FBAD785E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9CF7E-2AD5-408C-858A-BBC2FC031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33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 bwMode="gray">
          <a:xfrm>
            <a:off x="0" y="6138000"/>
            <a:ext cx="960000" cy="72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815999" y="575686"/>
            <a:ext cx="10560000" cy="873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815999" y="1465372"/>
            <a:ext cx="10560000" cy="46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104000" y="6345174"/>
            <a:ext cx="1295589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300" cap="all" baseline="0">
                <a:solidFill>
                  <a:schemeClr val="accent6"/>
                </a:solidFill>
              </a:defRPr>
            </a:lvl1pPr>
          </a:lstStyle>
          <a:p>
            <a:r>
              <a:rPr lang="fr-FR" noProof="0"/>
              <a:t>14 / 09 / 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422965" y="6345174"/>
            <a:ext cx="7344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300">
                <a:solidFill>
                  <a:schemeClr val="accent6"/>
                </a:solidFill>
              </a:defRPr>
            </a:lvl1pPr>
          </a:lstStyle>
          <a:p>
            <a:r>
              <a:rPr lang="fr-FR" noProof="0"/>
              <a:t>DOSSIER FORMATION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792412" y="6345174"/>
            <a:ext cx="2112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300" b="1">
                <a:solidFill>
                  <a:schemeClr val="accent6"/>
                </a:solidFill>
              </a:defRPr>
            </a:lvl1pPr>
          </a:lstStyle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1055440" y="6345550"/>
            <a:ext cx="10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 bwMode="gray">
          <a:xfrm>
            <a:off x="1055440" y="6669550"/>
            <a:ext cx="109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10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1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844550" indent="-144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itchFamily="34" charset="0"/>
        <a:buChar char="•"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530000" indent="-144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SzPct val="100000"/>
        <a:buFont typeface="Arial" pitchFamily="34" charset="0"/>
        <a:buChar char="•"/>
        <a:defRPr sz="17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15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13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7.png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image" Target="../media/image27.png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717887C-195D-4391-9997-D76FF77C9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9" b="4227"/>
          <a:stretch/>
        </p:blipFill>
        <p:spPr>
          <a:xfrm>
            <a:off x="1" y="10"/>
            <a:ext cx="11862435" cy="6857990"/>
          </a:xfrm>
          <a:custGeom>
            <a:avLst/>
            <a:gdLst>
              <a:gd name="connsiteX0" fmla="*/ 0 w 11862435"/>
              <a:gd name="connsiteY0" fmla="*/ 0 h 6858000"/>
              <a:gd name="connsiteX1" fmla="*/ 2537458 w 11862435"/>
              <a:gd name="connsiteY1" fmla="*/ 0 h 6858000"/>
              <a:gd name="connsiteX2" fmla="*/ 3074669 w 11862435"/>
              <a:gd name="connsiteY2" fmla="*/ 0 h 6858000"/>
              <a:gd name="connsiteX3" fmla="*/ 3784383 w 11862435"/>
              <a:gd name="connsiteY3" fmla="*/ 0 h 6858000"/>
              <a:gd name="connsiteX4" fmla="*/ 8686282 w 11862435"/>
              <a:gd name="connsiteY4" fmla="*/ 0 h 6858000"/>
              <a:gd name="connsiteX5" fmla="*/ 11862435 w 11862435"/>
              <a:gd name="connsiteY5" fmla="*/ 6857999 h 6858000"/>
              <a:gd name="connsiteX6" fmla="*/ 5896483 w 11862435"/>
              <a:gd name="connsiteY6" fmla="*/ 6857999 h 6858000"/>
              <a:gd name="connsiteX7" fmla="*/ 5896483 w 11862435"/>
              <a:gd name="connsiteY7" fmla="*/ 6858000 h 6858000"/>
              <a:gd name="connsiteX8" fmla="*/ 3074669 w 11862435"/>
              <a:gd name="connsiteY8" fmla="*/ 6858000 h 6858000"/>
              <a:gd name="connsiteX9" fmla="*/ 2537458 w 11862435"/>
              <a:gd name="connsiteY9" fmla="*/ 6858000 h 6858000"/>
              <a:gd name="connsiteX10" fmla="*/ 0 w 1186243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2435" h="6858000">
                <a:moveTo>
                  <a:pt x="0" y="0"/>
                </a:moveTo>
                <a:lnTo>
                  <a:pt x="2537458" y="0"/>
                </a:lnTo>
                <a:lnTo>
                  <a:pt x="3074669" y="0"/>
                </a:lnTo>
                <a:lnTo>
                  <a:pt x="3784383" y="0"/>
                </a:lnTo>
                <a:lnTo>
                  <a:pt x="8686282" y="0"/>
                </a:lnTo>
                <a:lnTo>
                  <a:pt x="11862435" y="6857999"/>
                </a:lnTo>
                <a:lnTo>
                  <a:pt x="5896483" y="6857999"/>
                </a:lnTo>
                <a:lnTo>
                  <a:pt x="5896483" y="6858000"/>
                </a:lnTo>
                <a:lnTo>
                  <a:pt x="3074669" y="6858000"/>
                </a:lnTo>
                <a:lnTo>
                  <a:pt x="25374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4D1609B-102A-4C77-86A2-ACB29FB96D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7839950" y="0"/>
            <a:ext cx="4352050" cy="6858478"/>
          </a:xfrm>
          <a:custGeom>
            <a:avLst/>
            <a:gdLst>
              <a:gd name="connsiteX0" fmla="*/ 4352050 w 4352050"/>
              <a:gd name="connsiteY0" fmla="*/ 6858478 h 6858478"/>
              <a:gd name="connsiteX1" fmla="*/ 0 w 4352050"/>
              <a:gd name="connsiteY1" fmla="*/ 6858478 h 6858478"/>
              <a:gd name="connsiteX2" fmla="*/ 0 w 4352050"/>
              <a:gd name="connsiteY2" fmla="*/ 0 h 6858478"/>
              <a:gd name="connsiteX3" fmla="*/ 103870 w 4352050"/>
              <a:gd name="connsiteY3" fmla="*/ 0 h 6858478"/>
              <a:gd name="connsiteX4" fmla="*/ 1170098 w 4352050"/>
              <a:gd name="connsiteY4" fmla="*/ 0 h 6858478"/>
              <a:gd name="connsiteX5" fmla="*/ 1175675 w 435205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050" h="6858478">
                <a:moveTo>
                  <a:pt x="4352050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103870" y="0"/>
                </a:lnTo>
                <a:lnTo>
                  <a:pt x="1170098" y="0"/>
                </a:lnTo>
                <a:lnTo>
                  <a:pt x="117567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651F706-C94E-46D4-BAAE-BAFD1AD976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8667950" y="0"/>
            <a:ext cx="3524051" cy="6858478"/>
          </a:xfrm>
          <a:custGeom>
            <a:avLst/>
            <a:gdLst>
              <a:gd name="connsiteX0" fmla="*/ 3524051 w 3524051"/>
              <a:gd name="connsiteY0" fmla="*/ 6858478 h 6858478"/>
              <a:gd name="connsiteX1" fmla="*/ 0 w 3524051"/>
              <a:gd name="connsiteY1" fmla="*/ 6858478 h 6858478"/>
              <a:gd name="connsiteX2" fmla="*/ 0 w 3524051"/>
              <a:gd name="connsiteY2" fmla="*/ 0 h 6858478"/>
              <a:gd name="connsiteX3" fmla="*/ 342099 w 3524051"/>
              <a:gd name="connsiteY3" fmla="*/ 0 h 6858478"/>
              <a:gd name="connsiteX4" fmla="*/ 347676 w 3524051"/>
              <a:gd name="connsiteY4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051" h="6858478">
                <a:moveTo>
                  <a:pt x="3524051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342099" y="0"/>
                </a:lnTo>
                <a:lnTo>
                  <a:pt x="3476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D02831-95A5-4CE9-B71D-385B4D29D38D}"/>
              </a:ext>
            </a:extLst>
          </p:cNvPr>
          <p:cNvSpPr/>
          <p:nvPr/>
        </p:nvSpPr>
        <p:spPr>
          <a:xfrm>
            <a:off x="4542020" y="1214203"/>
            <a:ext cx="7649979" cy="7345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1EB43C2-723A-47E8-9A8D-D9935FA6D521}"/>
              </a:ext>
            </a:extLst>
          </p:cNvPr>
          <p:cNvSpPr txBox="1"/>
          <p:nvPr/>
        </p:nvSpPr>
        <p:spPr>
          <a:xfrm>
            <a:off x="4686244" y="1289074"/>
            <a:ext cx="5132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DIRIGEANT DE CLUB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CDC57DB-57F4-4BCA-87D9-871F1884751B}"/>
              </a:ext>
            </a:extLst>
          </p:cNvPr>
          <p:cNvSpPr/>
          <p:nvPr/>
        </p:nvSpPr>
        <p:spPr>
          <a:xfrm>
            <a:off x="0" y="5661285"/>
            <a:ext cx="7649979" cy="7345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67EB18C-C8EA-43B7-A3F1-A2DCEAC962A2}"/>
              </a:ext>
            </a:extLst>
          </p:cNvPr>
          <p:cNvSpPr txBox="1"/>
          <p:nvPr/>
        </p:nvSpPr>
        <p:spPr>
          <a:xfrm>
            <a:off x="461447" y="5661285"/>
            <a:ext cx="6453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FORMATION </a:t>
            </a:r>
            <a:r>
              <a:rPr lang="fr-FR" sz="4400" dirty="0">
                <a:solidFill>
                  <a:srgbClr val="FF0000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2018-2019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07" y="5272894"/>
            <a:ext cx="5194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5B3D002-136C-46FF-BC97-5F4B25379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526" y="274661"/>
            <a:ext cx="22479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99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DC8D64-6809-46CC-AAE0-DBD04EA83A2F}"/>
              </a:ext>
            </a:extLst>
          </p:cNvPr>
          <p:cNvSpPr/>
          <p:nvPr/>
        </p:nvSpPr>
        <p:spPr>
          <a:xfrm>
            <a:off x="2398426" y="478921"/>
            <a:ext cx="4292572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069EE4C-A304-4C14-9B65-D23329DAC567}"/>
              </a:ext>
            </a:extLst>
          </p:cNvPr>
          <p:cNvSpPr/>
          <p:nvPr/>
        </p:nvSpPr>
        <p:spPr>
          <a:xfrm>
            <a:off x="517546" y="2348593"/>
            <a:ext cx="11129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Gestion Sportive </a:t>
            </a:r>
            <a:r>
              <a:rPr lang="fr-FR" sz="2400" b="1" dirty="0"/>
              <a:t>: accompagner une équipe U6 à U11.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0518535-2B29-4BA2-A7D3-313BD3766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710" y="4757372"/>
            <a:ext cx="936107" cy="16493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9470AD2-BB76-4A81-8828-3E1494691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1" y="388893"/>
            <a:ext cx="5193803" cy="15148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C47437-4D76-4B35-BE4A-C1F4FB47FE9B}"/>
              </a:ext>
            </a:extLst>
          </p:cNvPr>
          <p:cNvSpPr/>
          <p:nvPr/>
        </p:nvSpPr>
        <p:spPr>
          <a:xfrm>
            <a:off x="8031455" y="628927"/>
            <a:ext cx="3187434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UNE OFFRE DE MODULES ISSUS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DU PARCOURS FEDERAL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DE FORMATION DE DIRIGEANTS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F141075-9E77-46E7-9E2D-DE231A8D4C6C}"/>
              </a:ext>
            </a:extLst>
          </p:cNvPr>
          <p:cNvSpPr/>
          <p:nvPr/>
        </p:nvSpPr>
        <p:spPr>
          <a:xfrm>
            <a:off x="544643" y="2573095"/>
            <a:ext cx="86366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u="sng" dirty="0"/>
              <a:t> a) Objectifs de l’action </a:t>
            </a:r>
          </a:p>
          <a:p>
            <a:r>
              <a:rPr lang="fr-FR" dirty="0"/>
              <a:t> </a:t>
            </a:r>
          </a:p>
          <a:p>
            <a:r>
              <a:rPr lang="fr-FR" dirty="0"/>
              <a:t>Ce module est destiné à former les parents, dirigeant(e)s, bénévoles, joueurs(ses) souhaitant s’investir dans l’accompagnement d’une équipe de football d’animation des catégories U7, U9 et U11.  </a:t>
            </a:r>
          </a:p>
          <a:p>
            <a:r>
              <a:rPr lang="fr-FR" dirty="0"/>
              <a:t> </a:t>
            </a:r>
          </a:p>
          <a:p>
            <a:r>
              <a:rPr lang="fr-FR" u="sng" dirty="0"/>
              <a:t>b) Organisation de la formation </a:t>
            </a:r>
          </a:p>
          <a:p>
            <a:r>
              <a:rPr lang="fr-FR" dirty="0"/>
              <a:t> </a:t>
            </a:r>
          </a:p>
          <a:p>
            <a:r>
              <a:rPr lang="fr-FR" dirty="0"/>
              <a:t>-Comment appréhender la gestion d’un groupe d’enfants ?  - Comment devenir le relais entre l’éducateur et l’enfant ?  - Participer à l’organisation d’une rencontre de football U6 à U11.  </a:t>
            </a:r>
          </a:p>
          <a:p>
            <a:r>
              <a:rPr lang="fr-FR" dirty="0"/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1F239A4-B525-4400-AD8F-AE1C93563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1282" y="5042495"/>
            <a:ext cx="1194920" cy="107908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BC0B470-782E-45DB-8B54-62761809A277}"/>
              </a:ext>
            </a:extLst>
          </p:cNvPr>
          <p:cNvSpPr txBox="1"/>
          <p:nvPr/>
        </p:nvSpPr>
        <p:spPr>
          <a:xfrm>
            <a:off x="8088539" y="2036076"/>
            <a:ext cx="3653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Possibilité de mettre cette formation en place au sein de votre club</a:t>
            </a:r>
          </a:p>
        </p:txBody>
      </p:sp>
    </p:spTree>
    <p:extLst>
      <p:ext uri="{BB962C8B-B14F-4D97-AF65-F5344CB8AC3E}">
        <p14:creationId xmlns:p14="http://schemas.microsoft.com/office/powerpoint/2010/main" val="427123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6200000">
            <a:off x="-1882463" y="2297866"/>
            <a:ext cx="5072783" cy="477050"/>
          </a:xfrm>
        </p:spPr>
        <p:txBody>
          <a:bodyPr/>
          <a:lstStyle/>
          <a:p>
            <a:r>
              <a:rPr lang="fr-FR" sz="2400" dirty="0">
                <a:solidFill>
                  <a:srgbClr val="FF0000"/>
                </a:solidFill>
              </a:rPr>
              <a:t>CALENDRIER DES FORMATIONS</a:t>
            </a: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1598896503"/>
              </p:ext>
            </p:extLst>
          </p:nvPr>
        </p:nvGraphicFramePr>
        <p:xfrm>
          <a:off x="1270077" y="335824"/>
          <a:ext cx="10215322" cy="78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86C5B87-3274-4B78-B35C-9CCBE1A376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167" y="5205841"/>
            <a:ext cx="938865" cy="1652159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251E0A-230D-4939-AF9D-EFB3D9F10F78}"/>
              </a:ext>
            </a:extLst>
          </p:cNvPr>
          <p:cNvGrpSpPr/>
          <p:nvPr/>
        </p:nvGrpSpPr>
        <p:grpSpPr>
          <a:xfrm>
            <a:off x="2039877" y="2276253"/>
            <a:ext cx="8967621" cy="782225"/>
            <a:chOff x="446480" y="0"/>
            <a:chExt cx="8967621" cy="782225"/>
          </a:xfrm>
          <a:scene3d>
            <a:camera prst="orthographicFront"/>
            <a:lightRig rig="flat" dir="t"/>
          </a:scene3d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xmlns="" id="{27B83D99-0456-4BCB-8611-B5A98AFDB6BD}"/>
                </a:ext>
              </a:extLst>
            </p:cNvPr>
            <p:cNvSpPr/>
            <p:nvPr/>
          </p:nvSpPr>
          <p:spPr>
            <a:xfrm rot="10800000">
              <a:off x="446480" y="0"/>
              <a:ext cx="8967621" cy="782225"/>
            </a:xfrm>
            <a:prstGeom prst="homePlat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lèche : pentagone 4">
              <a:extLst>
                <a:ext uri="{FF2B5EF4-FFF2-40B4-BE49-F238E27FC236}">
                  <a16:creationId xmlns:a16="http://schemas.microsoft.com/office/drawing/2014/main" xmlns="" id="{4988F324-4247-4061-A3FC-92C7C827D1BC}"/>
                </a:ext>
              </a:extLst>
            </p:cNvPr>
            <p:cNvSpPr txBox="1"/>
            <p:nvPr/>
          </p:nvSpPr>
          <p:spPr>
            <a:xfrm rot="21600000">
              <a:off x="642036" y="0"/>
              <a:ext cx="8772065" cy="7822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4939" tIns="83820" rIns="156464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dirty="0"/>
                <a:t>Préparer et animer une réunion</a:t>
              </a:r>
              <a:endParaRPr lang="fr-FR" sz="2200" kern="1200" dirty="0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DD417C4-85A1-4F57-88C9-65BCBF2B8B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3516" y="2536391"/>
            <a:ext cx="961639" cy="961639"/>
          </a:xfrm>
          <a:prstGeom prst="rect">
            <a:avLst/>
          </a:prstGeom>
        </p:spPr>
      </p:pic>
      <p:graphicFrame>
        <p:nvGraphicFramePr>
          <p:cNvPr id="18" name="Diagramme 17">
            <a:extLst>
              <a:ext uri="{FF2B5EF4-FFF2-40B4-BE49-F238E27FC236}">
                <a16:creationId xmlns:a16="http://schemas.microsoft.com/office/drawing/2014/main" xmlns="" id="{098D029B-CB58-405B-878C-73C2076F9117}"/>
              </a:ext>
            </a:extLst>
          </p:cNvPr>
          <p:cNvGraphicFramePr/>
          <p:nvPr>
            <p:extLst/>
          </p:nvPr>
        </p:nvGraphicFramePr>
        <p:xfrm>
          <a:off x="1530087" y="4423616"/>
          <a:ext cx="10215322" cy="78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0" y="13423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dirty="0">
                <a:solidFill>
                  <a:srgbClr val="000000"/>
                </a:solidFill>
                <a:latin typeface="Calibri"/>
                <a:ea typeface="Calibri"/>
              </a:rPr>
              <a:t>-     </a:t>
            </a:r>
            <a:r>
              <a:rPr lang="fr-FR" dirty="0">
                <a:solidFill>
                  <a:srgbClr val="FF0000"/>
                </a:solidFill>
                <a:latin typeface="Calibri"/>
                <a:ea typeface="Calibri"/>
              </a:rPr>
              <a:t>Samedi 26 Janvier </a:t>
            </a:r>
            <a:r>
              <a:rPr lang="fr-FR" sz="1600" dirty="0">
                <a:solidFill>
                  <a:srgbClr val="212121"/>
                </a:solidFill>
                <a:latin typeface="Calibri"/>
                <a:ea typeface="Calibri"/>
              </a:rPr>
              <a:t>Formateur : </a:t>
            </a:r>
            <a:r>
              <a:rPr lang="fr-FR" dirty="0">
                <a:solidFill>
                  <a:srgbClr val="FF0000"/>
                </a:solidFill>
                <a:latin typeface="Calibri"/>
                <a:ea typeface="Calibri"/>
              </a:rPr>
              <a:t>Daniel SAVOYE</a:t>
            </a:r>
            <a:endParaRPr lang="fr-FR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/>
            <a:r>
              <a:rPr lang="fr-FR" dirty="0">
                <a:solidFill>
                  <a:prstClr val="black"/>
                </a:solidFill>
                <a:latin typeface="Times New Roman"/>
                <a:ea typeface="Calibri"/>
              </a:rPr>
              <a:t>Gestion projet : mobiliser et animer les équipes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316629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latin typeface="Times New Roman"/>
                <a:ea typeface="Calibri"/>
              </a:rPr>
              <a:t>-      </a:t>
            </a:r>
            <a:r>
              <a:rPr lang="fr-FR" dirty="0">
                <a:solidFill>
                  <a:srgbClr val="FF0000"/>
                </a:solidFill>
                <a:latin typeface="Calibri"/>
                <a:ea typeface="Calibri"/>
              </a:rPr>
              <a:t>Samedi 09 Février</a:t>
            </a:r>
            <a:r>
              <a:rPr lang="fr-FR" dirty="0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r>
              <a:rPr lang="fr-FR" sz="1600" dirty="0">
                <a:solidFill>
                  <a:srgbClr val="212121"/>
                </a:solidFill>
                <a:latin typeface="Calibri"/>
                <a:ea typeface="Calibri"/>
              </a:rPr>
              <a:t>Formateur : </a:t>
            </a:r>
            <a:r>
              <a:rPr lang="fr-FR" sz="1600" dirty="0" err="1">
                <a:solidFill>
                  <a:srgbClr val="FF0000"/>
                </a:solidFill>
                <a:latin typeface="Calibri"/>
                <a:ea typeface="Calibri"/>
              </a:rPr>
              <a:t>Ridouan</a:t>
            </a:r>
            <a:r>
              <a:rPr lang="fr-FR" sz="1600" dirty="0">
                <a:solidFill>
                  <a:srgbClr val="FF0000"/>
                </a:solidFill>
                <a:latin typeface="Calibri"/>
                <a:ea typeface="Calibri"/>
              </a:rPr>
              <a:t> </a:t>
            </a:r>
            <a:r>
              <a:rPr lang="fr-FR" dirty="0">
                <a:solidFill>
                  <a:srgbClr val="FF0000"/>
                </a:solidFill>
                <a:latin typeface="Calibri"/>
                <a:ea typeface="Calibri"/>
              </a:rPr>
              <a:t>AIT HAMMOU</a:t>
            </a:r>
            <a:r>
              <a:rPr lang="fr-FR" dirty="0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lang="fr-FR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/>
            <a:r>
              <a:rPr lang="fr-FR" dirty="0">
                <a:solidFill>
                  <a:prstClr val="black"/>
                </a:solidFill>
                <a:latin typeface="Times New Roman"/>
                <a:ea typeface="Calibri"/>
              </a:rPr>
              <a:t>Conduite de réunion et prise de parole en public :  préparer et animer une réunion </a:t>
            </a:r>
          </a:p>
          <a:p>
            <a:pPr lvl="0"/>
            <a:r>
              <a:rPr lang="fr-FR" dirty="0">
                <a:solidFill>
                  <a:prstClr val="black"/>
                </a:solidFill>
                <a:latin typeface="Times New Roman"/>
                <a:ea typeface="Calibri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522812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alibri"/>
                <a:ea typeface="Calibri"/>
              </a:rPr>
              <a:t>-      </a:t>
            </a:r>
            <a:r>
              <a:rPr lang="fr-FR" dirty="0">
                <a:solidFill>
                  <a:srgbClr val="FF0000"/>
                </a:solidFill>
                <a:latin typeface="Calibri"/>
                <a:ea typeface="Calibri"/>
              </a:rPr>
              <a:t>Samedi 23 Mars</a:t>
            </a:r>
            <a:r>
              <a:rPr lang="fr-FR" dirty="0">
                <a:solidFill>
                  <a:srgbClr val="000000"/>
                </a:solidFill>
                <a:latin typeface="Calibri"/>
                <a:ea typeface="Calibri"/>
              </a:rPr>
              <a:t> Formateur : </a:t>
            </a:r>
            <a:r>
              <a:rPr lang="fr-FR" dirty="0">
                <a:solidFill>
                  <a:srgbClr val="FF0000"/>
                </a:solidFill>
                <a:latin typeface="Calibri"/>
                <a:ea typeface="Calibri"/>
              </a:rPr>
              <a:t>Daniel SAVOYE</a:t>
            </a:r>
            <a:endParaRPr lang="fr-FR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/>
                <a:ea typeface="Calibri"/>
              </a:rPr>
              <a:t> Connaissance de l’association :  (</a:t>
            </a:r>
            <a:r>
              <a:rPr lang="fr-FR" dirty="0" err="1">
                <a:latin typeface="Times New Roman"/>
                <a:ea typeface="Calibri"/>
              </a:rPr>
              <a:t>re</a:t>
            </a:r>
            <a:r>
              <a:rPr lang="fr-FR" dirty="0">
                <a:latin typeface="Times New Roman"/>
                <a:ea typeface="Calibri"/>
              </a:rPr>
              <a:t>)découvrir le cadre associatif.</a:t>
            </a:r>
            <a:endParaRPr lang="fr-FR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519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6200000">
            <a:off x="-1895194" y="2263776"/>
            <a:ext cx="5072783" cy="477050"/>
          </a:xfrm>
        </p:spPr>
        <p:txBody>
          <a:bodyPr/>
          <a:lstStyle/>
          <a:p>
            <a:r>
              <a:rPr lang="fr-FR" sz="2400" dirty="0">
                <a:solidFill>
                  <a:srgbClr val="FF0000"/>
                </a:solidFill>
              </a:rPr>
              <a:t>CALENDRIER DES FORMATIONS</a:t>
            </a: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506711475"/>
              </p:ext>
            </p:extLst>
          </p:nvPr>
        </p:nvGraphicFramePr>
        <p:xfrm>
          <a:off x="1489028" y="362052"/>
          <a:ext cx="10215322" cy="78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86C5B87-3274-4B78-B35C-9CCBE1A376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167" y="5205841"/>
            <a:ext cx="938865" cy="1652159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251E0A-230D-4939-AF9D-EFB3D9F10F78}"/>
              </a:ext>
            </a:extLst>
          </p:cNvPr>
          <p:cNvGrpSpPr/>
          <p:nvPr/>
        </p:nvGrpSpPr>
        <p:grpSpPr>
          <a:xfrm>
            <a:off x="2108916" y="2065474"/>
            <a:ext cx="8967621" cy="782225"/>
            <a:chOff x="446480" y="0"/>
            <a:chExt cx="8967621" cy="782225"/>
          </a:xfrm>
          <a:scene3d>
            <a:camera prst="orthographicFront"/>
            <a:lightRig rig="flat" dir="t"/>
          </a:scene3d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xmlns="" id="{27B83D99-0456-4BCB-8611-B5A98AFDB6BD}"/>
                </a:ext>
              </a:extLst>
            </p:cNvPr>
            <p:cNvSpPr/>
            <p:nvPr/>
          </p:nvSpPr>
          <p:spPr>
            <a:xfrm rot="10800000">
              <a:off x="446480" y="0"/>
              <a:ext cx="8967621" cy="782225"/>
            </a:xfrm>
            <a:prstGeom prst="homePlat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lèche : pentagone 4">
              <a:extLst>
                <a:ext uri="{FF2B5EF4-FFF2-40B4-BE49-F238E27FC236}">
                  <a16:creationId xmlns:a16="http://schemas.microsoft.com/office/drawing/2014/main" xmlns="" id="{4988F324-4247-4061-A3FC-92C7C827D1BC}"/>
                </a:ext>
              </a:extLst>
            </p:cNvPr>
            <p:cNvSpPr txBox="1"/>
            <p:nvPr/>
          </p:nvSpPr>
          <p:spPr>
            <a:xfrm rot="21600000">
              <a:off x="642036" y="0"/>
              <a:ext cx="8772065" cy="7822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4939" tIns="83820" rIns="156464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dirty="0"/>
                <a:t>Recruter un salarié et financer l'emploi</a:t>
              </a:r>
              <a:endParaRPr lang="fr-FR" sz="2200" kern="1200" dirty="0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DD417C4-85A1-4F57-88C9-65BCBF2B8B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3652" y="1978456"/>
            <a:ext cx="961639" cy="961639"/>
          </a:xfrm>
          <a:prstGeom prst="rect">
            <a:avLst/>
          </a:prstGeom>
        </p:spPr>
      </p:pic>
      <p:graphicFrame>
        <p:nvGraphicFramePr>
          <p:cNvPr id="18" name="Diagramme 17">
            <a:extLst>
              <a:ext uri="{FF2B5EF4-FFF2-40B4-BE49-F238E27FC236}">
                <a16:creationId xmlns:a16="http://schemas.microsoft.com/office/drawing/2014/main" xmlns="" id="{098D029B-CB58-405B-878C-73C2076F9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2244069"/>
              </p:ext>
            </p:extLst>
          </p:nvPr>
        </p:nvGraphicFramePr>
        <p:xfrm>
          <a:off x="1485065" y="4065951"/>
          <a:ext cx="10215322" cy="78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0" y="102834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latin typeface="Times New Roman"/>
                <a:ea typeface="Calibri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fr-FR" dirty="0">
                <a:latin typeface="Times New Roman"/>
                <a:ea typeface="Calibri"/>
              </a:rPr>
              <a:t>-      </a:t>
            </a:r>
            <a:r>
              <a:rPr lang="fr-FR" dirty="0">
                <a:solidFill>
                  <a:srgbClr val="FF0000"/>
                </a:solidFill>
                <a:latin typeface="Calibri"/>
                <a:ea typeface="Calibri"/>
              </a:rPr>
              <a:t>Samedi 23 Février</a:t>
            </a:r>
            <a:r>
              <a:rPr lang="fr-FR" dirty="0">
                <a:solidFill>
                  <a:srgbClr val="000000"/>
                </a:solidFill>
                <a:latin typeface="Calibri"/>
                <a:ea typeface="Calibri"/>
              </a:rPr>
              <a:t> Formateur : </a:t>
            </a:r>
            <a:r>
              <a:rPr lang="fr-FR" dirty="0">
                <a:solidFill>
                  <a:srgbClr val="FF0000"/>
                </a:solidFill>
                <a:latin typeface="Calibri"/>
                <a:ea typeface="Calibri"/>
              </a:rPr>
              <a:t>Madani FERHATI</a:t>
            </a:r>
            <a:r>
              <a:rPr lang="fr-FR" dirty="0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lang="fr-FR" dirty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/>
                <a:ea typeface="Calibri"/>
              </a:rPr>
              <a:t> Optimiser les ressources financières de son club</a:t>
            </a:r>
          </a:p>
          <a:p>
            <a:pPr>
              <a:spcAft>
                <a:spcPts val="0"/>
              </a:spcAft>
            </a:pPr>
            <a:r>
              <a:rPr lang="fr-FR" dirty="0">
                <a:latin typeface="Times New Roman"/>
                <a:ea typeface="Calibri"/>
              </a:rPr>
              <a:t> </a:t>
            </a:r>
          </a:p>
          <a:p>
            <a:pPr>
              <a:spcAft>
                <a:spcPts val="0"/>
              </a:spcAft>
            </a:pPr>
            <a:endParaRPr lang="fr-FR" dirty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endParaRPr lang="fr-FR" dirty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endParaRPr lang="fr-FR" dirty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/>
                <a:ea typeface="Calibri"/>
              </a:rPr>
              <a:t>-      </a:t>
            </a:r>
            <a:r>
              <a:rPr lang="fr-FR" dirty="0">
                <a:solidFill>
                  <a:srgbClr val="FF0000"/>
                </a:solidFill>
                <a:latin typeface="Calibri"/>
                <a:ea typeface="Calibri"/>
              </a:rPr>
              <a:t>Samedi 9 Mars</a:t>
            </a:r>
            <a:r>
              <a:rPr lang="fr-FR" dirty="0">
                <a:solidFill>
                  <a:srgbClr val="000000"/>
                </a:solidFill>
                <a:latin typeface="Calibri"/>
                <a:ea typeface="Calibri"/>
              </a:rPr>
              <a:t> Formateur :  </a:t>
            </a:r>
            <a:r>
              <a:rPr lang="fr-FR" dirty="0">
                <a:solidFill>
                  <a:srgbClr val="FF0000"/>
                </a:solidFill>
                <a:latin typeface="Calibri"/>
                <a:ea typeface="Calibri"/>
              </a:rPr>
              <a:t>Madani FERHATI </a:t>
            </a:r>
            <a:endParaRPr lang="fr-FR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alibri"/>
                <a:ea typeface="Calibri"/>
              </a:rPr>
              <a:t>Fonction employeurs : recruter un salarié et financer l’emploi</a:t>
            </a:r>
            <a:endParaRPr lang="fr-FR" dirty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Times New Roman"/>
                <a:ea typeface="Calibri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963F8-396C-44B9-B3AB-F29F56A2B331}"/>
              </a:ext>
            </a:extLst>
          </p:cNvPr>
          <p:cNvSpPr/>
          <p:nvPr/>
        </p:nvSpPr>
        <p:spPr>
          <a:xfrm>
            <a:off x="2785290" y="5123042"/>
            <a:ext cx="7806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Possibilité de mettre cette formation en place au sein de votre club</a:t>
            </a:r>
          </a:p>
        </p:txBody>
      </p:sp>
    </p:spTree>
    <p:extLst>
      <p:ext uri="{BB962C8B-B14F-4D97-AF65-F5344CB8AC3E}">
        <p14:creationId xmlns:p14="http://schemas.microsoft.com/office/powerpoint/2010/main" val="34059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00783" y="498747"/>
            <a:ext cx="13193565" cy="477050"/>
          </a:xfrm>
        </p:spPr>
        <p:txBody>
          <a:bodyPr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L’IR2F NORMAND : UN OUTIL DE FORMATION AU SERVICE DES CLUBS</a:t>
            </a:r>
          </a:p>
        </p:txBody>
      </p:sp>
      <p:graphicFrame>
        <p:nvGraphicFramePr>
          <p:cNvPr id="10" name="Diagramme 9"/>
          <p:cNvGraphicFramePr/>
          <p:nvPr>
            <p:extLst/>
          </p:nvPr>
        </p:nvGraphicFramePr>
        <p:xfrm>
          <a:off x="1415480" y="1340768"/>
          <a:ext cx="10215322" cy="78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962729" y="5899919"/>
            <a:ext cx="9505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Le meilleur moyen de prévoir le futur, c’est de le créer.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							             Peter DRUCKER</a:t>
            </a:r>
          </a:p>
        </p:txBody>
      </p:sp>
      <p:graphicFrame>
        <p:nvGraphicFramePr>
          <p:cNvPr id="11" name="Diagramme 10"/>
          <p:cNvGraphicFramePr/>
          <p:nvPr>
            <p:extLst/>
          </p:nvPr>
        </p:nvGraphicFramePr>
        <p:xfrm>
          <a:off x="1415480" y="4293096"/>
          <a:ext cx="10215322" cy="78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me 12"/>
          <p:cNvGraphicFramePr/>
          <p:nvPr>
            <p:extLst/>
          </p:nvPr>
        </p:nvGraphicFramePr>
        <p:xfrm>
          <a:off x="1689090" y="2852936"/>
          <a:ext cx="10215322" cy="78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86C5B87-3274-4B78-B35C-9CCBE1A376F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0167" y="5205841"/>
            <a:ext cx="938865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Graphic spid="1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DC8D64-6809-46CC-AAE0-DBD04EA83A2F}"/>
              </a:ext>
            </a:extLst>
          </p:cNvPr>
          <p:cNvSpPr/>
          <p:nvPr/>
        </p:nvSpPr>
        <p:spPr>
          <a:xfrm>
            <a:off x="2398426" y="478921"/>
            <a:ext cx="4292572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069EE4C-A304-4C14-9B65-D23329DAC567}"/>
              </a:ext>
            </a:extLst>
          </p:cNvPr>
          <p:cNvSpPr/>
          <p:nvPr/>
        </p:nvSpPr>
        <p:spPr>
          <a:xfrm>
            <a:off x="973111" y="2228671"/>
            <a:ext cx="103382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Depuis 2016/2017 </a:t>
            </a:r>
            <a:r>
              <a:rPr lang="fr-FR" sz="2400" dirty="0"/>
              <a:t>: Mise en place progressive du « Parcours fédéral de formation des dirigeants » (PFFD) en complément des actions de formation organisées par les Ligues et les Districts.</a:t>
            </a:r>
          </a:p>
          <a:p>
            <a:endParaRPr lang="fr-FR" sz="2400" dirty="0"/>
          </a:p>
          <a:p>
            <a:r>
              <a:rPr lang="fr-FR" sz="2400" b="1" dirty="0"/>
              <a:t>2017 / 2018 </a:t>
            </a:r>
            <a:r>
              <a:rPr lang="fr-FR" sz="2400" dirty="0"/>
              <a:t>: Recrutement de 12 formateurs issus des clubs de la L.F.N., mise en place d’une sélection de formations destinées aux dirigeants de club.</a:t>
            </a:r>
          </a:p>
          <a:p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0518535-2B29-4BA2-A7D3-313BD3766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710" y="4757372"/>
            <a:ext cx="936107" cy="16493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9470AD2-BB76-4A81-8828-3E1494691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1" y="388893"/>
            <a:ext cx="5193803" cy="151485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624749C-EE71-4D37-B8C9-5044C9DB6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831" y="5042504"/>
            <a:ext cx="1195724" cy="10790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511FEE-62BC-467D-99E4-EBB6794926BF}"/>
              </a:ext>
            </a:extLst>
          </p:cNvPr>
          <p:cNvSpPr/>
          <p:nvPr/>
        </p:nvSpPr>
        <p:spPr>
          <a:xfrm>
            <a:off x="960622" y="4906327"/>
            <a:ext cx="723849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2018 / 2019 </a:t>
            </a:r>
            <a:r>
              <a:rPr lang="fr-FR" sz="2400" dirty="0"/>
              <a:t>: Formations proposées aux clubs du D.E.F. un samedi matin suivant le calendrier ci-joint</a:t>
            </a:r>
          </a:p>
        </p:txBody>
      </p:sp>
    </p:spTree>
    <p:extLst>
      <p:ext uri="{BB962C8B-B14F-4D97-AF65-F5344CB8AC3E}">
        <p14:creationId xmlns:p14="http://schemas.microsoft.com/office/powerpoint/2010/main" val="96620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DC8D64-6809-46CC-AAE0-DBD04EA83A2F}"/>
              </a:ext>
            </a:extLst>
          </p:cNvPr>
          <p:cNvSpPr/>
          <p:nvPr/>
        </p:nvSpPr>
        <p:spPr>
          <a:xfrm>
            <a:off x="2407570" y="530456"/>
            <a:ext cx="4292572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0518535-2B29-4BA2-A7D3-313BD3766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605" y="72774"/>
            <a:ext cx="936107" cy="16493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9470AD2-BB76-4A81-8828-3E1494691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79" y="294736"/>
            <a:ext cx="5193803" cy="15148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D1136F4-CA64-4D45-BC1A-89C49EAA3F6D}"/>
              </a:ext>
            </a:extLst>
          </p:cNvPr>
          <p:cNvSpPr/>
          <p:nvPr/>
        </p:nvSpPr>
        <p:spPr>
          <a:xfrm>
            <a:off x="7344532" y="2232936"/>
            <a:ext cx="42925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</a:p>
          <a:p>
            <a:pPr algn="just"/>
            <a:r>
              <a:rPr lang="fr-FR" sz="2400" i="1" dirty="0"/>
              <a:t>Le coût de formation de chaque module de 4h est de 50€. </a:t>
            </a:r>
          </a:p>
          <a:p>
            <a:pPr algn="just"/>
            <a:endParaRPr lang="fr-FR" sz="2400" i="1" dirty="0"/>
          </a:p>
          <a:p>
            <a:pPr algn="just"/>
            <a:r>
              <a:rPr lang="fr-FR" sz="2400" i="1" dirty="0"/>
              <a:t>Vous avez la possibilité d’obtenir 50 € de réduction en bon de formation (2 bons de 25 € pour chaque module de formation)</a:t>
            </a:r>
          </a:p>
          <a:p>
            <a:pPr algn="just"/>
            <a:endParaRPr lang="fr-FR" sz="2400" i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026663" y="1769277"/>
            <a:ext cx="154206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/>
          </p:nvPr>
        </p:nvGraphicFramePr>
        <p:xfrm>
          <a:off x="2770632" y="1891979"/>
          <a:ext cx="3300984" cy="4662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5" imgW="5667119" imgH="8019810" progId="AcroExch.Document.7">
                  <p:embed/>
                </p:oleObj>
              </mc:Choice>
              <mc:Fallback>
                <p:oleObj name="Acrobat Document" r:id="rId5" imgW="5667119" imgH="8019810" progId="AcroExch.Document.7">
                  <p:embed/>
                  <p:pic>
                    <p:nvPicPr>
                      <p:cNvPr id="11" name="Obje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632" y="1891979"/>
                        <a:ext cx="3300984" cy="4662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8FB2321-9F97-423C-A594-DC76D8661E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4464" y="334392"/>
            <a:ext cx="1194920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5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DC8D64-6809-46CC-AAE0-DBD04EA83A2F}"/>
              </a:ext>
            </a:extLst>
          </p:cNvPr>
          <p:cNvSpPr/>
          <p:nvPr/>
        </p:nvSpPr>
        <p:spPr>
          <a:xfrm>
            <a:off x="2398426" y="478921"/>
            <a:ext cx="4292572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069EE4C-A304-4C14-9B65-D23329DAC567}"/>
              </a:ext>
            </a:extLst>
          </p:cNvPr>
          <p:cNvSpPr/>
          <p:nvPr/>
        </p:nvSpPr>
        <p:spPr>
          <a:xfrm>
            <a:off x="1287862" y="2241112"/>
            <a:ext cx="108062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Connaissance de l’association </a:t>
            </a:r>
            <a:r>
              <a:rPr lang="fr-FR" sz="2400" b="1" dirty="0"/>
              <a:t>: (re)découvrir le cadre associatif.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Gestion projet </a:t>
            </a:r>
            <a:r>
              <a:rPr lang="fr-FR" sz="2400" b="1" dirty="0"/>
              <a:t>: mobiliser et animer les équipes. 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Gestion financière </a:t>
            </a:r>
            <a:r>
              <a:rPr lang="fr-FR" sz="2400" b="1" dirty="0"/>
              <a:t>: recruter un salarié et financer l’emploi.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Fonction employeurs </a:t>
            </a:r>
            <a:r>
              <a:rPr lang="fr-FR" sz="2400" b="1" dirty="0"/>
              <a:t>: optimiser les ressources financières de son club.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Conduite de réunion et prise de parole en public </a:t>
            </a:r>
            <a:r>
              <a:rPr lang="fr-FR" sz="2400" b="1" dirty="0"/>
              <a:t>: préparer et animer une réunion.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Gestion Sportive </a:t>
            </a:r>
            <a:r>
              <a:rPr lang="fr-FR" sz="2400" b="1" dirty="0"/>
              <a:t>: accompagner une équipe U6 à U11.</a:t>
            </a:r>
          </a:p>
          <a:p>
            <a:endParaRPr lang="fr-FR" sz="24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0518535-2B29-4BA2-A7D3-313BD3766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710" y="4757372"/>
            <a:ext cx="936107" cy="16493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9470AD2-BB76-4A81-8828-3E1494691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1" y="388893"/>
            <a:ext cx="5193803" cy="15148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C47437-4D76-4B35-BE4A-C1F4FB47FE9B}"/>
              </a:ext>
            </a:extLst>
          </p:cNvPr>
          <p:cNvSpPr/>
          <p:nvPr/>
        </p:nvSpPr>
        <p:spPr>
          <a:xfrm>
            <a:off x="1918741" y="5166539"/>
            <a:ext cx="8145429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UNE OFFRE DE MODULES ISSUS DU PARCOURS FEDERAL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DE FORMATION DE DIRIGEANTS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09AF903-C54B-4B9E-9ACF-A686B6FD0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8303" y="478921"/>
            <a:ext cx="1194920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4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DC8D64-6809-46CC-AAE0-DBD04EA83A2F}"/>
              </a:ext>
            </a:extLst>
          </p:cNvPr>
          <p:cNvSpPr/>
          <p:nvPr/>
        </p:nvSpPr>
        <p:spPr>
          <a:xfrm>
            <a:off x="2398426" y="478921"/>
            <a:ext cx="4292572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069EE4C-A304-4C14-9B65-D23329DAC567}"/>
              </a:ext>
            </a:extLst>
          </p:cNvPr>
          <p:cNvSpPr/>
          <p:nvPr/>
        </p:nvSpPr>
        <p:spPr>
          <a:xfrm>
            <a:off x="517546" y="2348593"/>
            <a:ext cx="11129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Connaissance de l’association </a:t>
            </a:r>
            <a:r>
              <a:rPr lang="fr-FR" sz="2400" b="1" dirty="0"/>
              <a:t>: (re)découvrir le cadre associatif.</a:t>
            </a:r>
          </a:p>
          <a:p>
            <a:endParaRPr lang="fr-FR" sz="24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0518535-2B29-4BA2-A7D3-313BD3766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710" y="4757372"/>
            <a:ext cx="936107" cy="16493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9470AD2-BB76-4A81-8828-3E1494691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1" y="388893"/>
            <a:ext cx="5193803" cy="15148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C47437-4D76-4B35-BE4A-C1F4FB47FE9B}"/>
              </a:ext>
            </a:extLst>
          </p:cNvPr>
          <p:cNvSpPr/>
          <p:nvPr/>
        </p:nvSpPr>
        <p:spPr>
          <a:xfrm>
            <a:off x="8031455" y="628927"/>
            <a:ext cx="3187434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UNE OFFRE DE MODULES ISSUS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DU PARCOURS FEDERAL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DE FORMATION DE DIRIGEANTS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9E9D5FE-1EE3-4FD4-A485-4F70FBA9B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00088"/>
            <a:ext cx="9548734" cy="31589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1DEA569-970A-4852-B08C-1CBFAB36D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712" y="5042495"/>
            <a:ext cx="1194920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1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DC8D64-6809-46CC-AAE0-DBD04EA83A2F}"/>
              </a:ext>
            </a:extLst>
          </p:cNvPr>
          <p:cNvSpPr/>
          <p:nvPr/>
        </p:nvSpPr>
        <p:spPr>
          <a:xfrm>
            <a:off x="2398426" y="478921"/>
            <a:ext cx="4292572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069EE4C-A304-4C14-9B65-D23329DAC567}"/>
              </a:ext>
            </a:extLst>
          </p:cNvPr>
          <p:cNvSpPr/>
          <p:nvPr/>
        </p:nvSpPr>
        <p:spPr>
          <a:xfrm>
            <a:off x="517546" y="2348593"/>
            <a:ext cx="11129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Gestion projet </a:t>
            </a:r>
            <a:r>
              <a:rPr lang="fr-FR" sz="2400" b="1" dirty="0"/>
              <a:t>: mobiliser et animer les équipes. </a:t>
            </a:r>
          </a:p>
          <a:p>
            <a:endParaRPr lang="fr-FR" sz="24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0518535-2B29-4BA2-A7D3-313BD3766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710" y="4757372"/>
            <a:ext cx="936107" cy="16493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9470AD2-BB76-4A81-8828-3E1494691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1" y="388893"/>
            <a:ext cx="5193803" cy="15148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C47437-4D76-4B35-BE4A-C1F4FB47FE9B}"/>
              </a:ext>
            </a:extLst>
          </p:cNvPr>
          <p:cNvSpPr/>
          <p:nvPr/>
        </p:nvSpPr>
        <p:spPr>
          <a:xfrm>
            <a:off x="8031455" y="628927"/>
            <a:ext cx="3187434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UNE OFFRE DE MODULES ISSUS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DU PARCOURS FEDERAL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DE FORMATION DE DIRIGEANTS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11AEFCF-0F76-4FDB-941B-B719FE4B7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93" y="2764091"/>
            <a:ext cx="8074615" cy="347918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FCA87B9-5FA4-471B-82B4-F145942CF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712" y="5042495"/>
            <a:ext cx="1194920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8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DC8D64-6809-46CC-AAE0-DBD04EA83A2F}"/>
              </a:ext>
            </a:extLst>
          </p:cNvPr>
          <p:cNvSpPr/>
          <p:nvPr/>
        </p:nvSpPr>
        <p:spPr>
          <a:xfrm>
            <a:off x="2398426" y="478921"/>
            <a:ext cx="4292572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069EE4C-A304-4C14-9B65-D23329DAC567}"/>
              </a:ext>
            </a:extLst>
          </p:cNvPr>
          <p:cNvSpPr/>
          <p:nvPr/>
        </p:nvSpPr>
        <p:spPr>
          <a:xfrm>
            <a:off x="517546" y="2348593"/>
            <a:ext cx="11129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Gestion financière </a:t>
            </a:r>
            <a:r>
              <a:rPr lang="fr-FR" sz="2400" b="1" dirty="0"/>
              <a:t>: recruter un salarié et financer l’emploi.</a:t>
            </a:r>
          </a:p>
          <a:p>
            <a:endParaRPr lang="fr-FR" sz="24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0518535-2B29-4BA2-A7D3-313BD3766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710" y="4757372"/>
            <a:ext cx="936107" cy="16493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9470AD2-BB76-4A81-8828-3E1494691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1" y="388893"/>
            <a:ext cx="5193803" cy="15148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C47437-4D76-4B35-BE4A-C1F4FB47FE9B}"/>
              </a:ext>
            </a:extLst>
          </p:cNvPr>
          <p:cNvSpPr/>
          <p:nvPr/>
        </p:nvSpPr>
        <p:spPr>
          <a:xfrm>
            <a:off x="8031455" y="628927"/>
            <a:ext cx="3187434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UNE OFFRE DE MODULES ISSUS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DU PARCOURS FEDERAL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DE FORMATION DE DIRIGEANTS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964959A-86BF-4DF9-8F6D-31073C552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87" y="2802523"/>
            <a:ext cx="8190640" cy="31487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9C09E38-59D4-4CDB-B234-251A40B05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712" y="4872161"/>
            <a:ext cx="1194920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79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DC8D64-6809-46CC-AAE0-DBD04EA83A2F}"/>
              </a:ext>
            </a:extLst>
          </p:cNvPr>
          <p:cNvSpPr/>
          <p:nvPr/>
        </p:nvSpPr>
        <p:spPr>
          <a:xfrm>
            <a:off x="2398426" y="478921"/>
            <a:ext cx="4292572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069EE4C-A304-4C14-9B65-D23329DAC567}"/>
              </a:ext>
            </a:extLst>
          </p:cNvPr>
          <p:cNvSpPr/>
          <p:nvPr/>
        </p:nvSpPr>
        <p:spPr>
          <a:xfrm>
            <a:off x="517546" y="2348593"/>
            <a:ext cx="11129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Fonction employeurs </a:t>
            </a:r>
            <a:r>
              <a:rPr lang="fr-FR" sz="2400" b="1" dirty="0"/>
              <a:t>: optimiser les ressources financières de son club.</a:t>
            </a:r>
          </a:p>
          <a:p>
            <a:endParaRPr lang="fr-FR" sz="24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0518535-2B29-4BA2-A7D3-313BD3766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710" y="4757372"/>
            <a:ext cx="936107" cy="16493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9470AD2-BB76-4A81-8828-3E1494691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1" y="388893"/>
            <a:ext cx="5193803" cy="15148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C47437-4D76-4B35-BE4A-C1F4FB47FE9B}"/>
              </a:ext>
            </a:extLst>
          </p:cNvPr>
          <p:cNvSpPr/>
          <p:nvPr/>
        </p:nvSpPr>
        <p:spPr>
          <a:xfrm>
            <a:off x="8031455" y="628927"/>
            <a:ext cx="3187434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UNE OFFRE DE MODULES ISSUS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DU PARCOURS FEDERAL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DE FORMATION DE DIRIGEANTS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6DFE64F-5505-40C1-A089-E68D005CC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43" y="2996627"/>
            <a:ext cx="8242557" cy="27595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1BFC27E-25AB-436B-9310-7409972C4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995" y="5042495"/>
            <a:ext cx="1194920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DC8D64-6809-46CC-AAE0-DBD04EA83A2F}"/>
              </a:ext>
            </a:extLst>
          </p:cNvPr>
          <p:cNvSpPr/>
          <p:nvPr/>
        </p:nvSpPr>
        <p:spPr>
          <a:xfrm>
            <a:off x="2398426" y="478921"/>
            <a:ext cx="4292572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069EE4C-A304-4C14-9B65-D23329DAC567}"/>
              </a:ext>
            </a:extLst>
          </p:cNvPr>
          <p:cNvSpPr/>
          <p:nvPr/>
        </p:nvSpPr>
        <p:spPr>
          <a:xfrm>
            <a:off x="517546" y="2348593"/>
            <a:ext cx="11129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Conduite de réunion et prise de parole en public </a:t>
            </a:r>
            <a:r>
              <a:rPr lang="fr-FR" sz="2400" b="1" dirty="0"/>
              <a:t>: préparer et animer une réunion.</a:t>
            </a:r>
          </a:p>
          <a:p>
            <a:endParaRPr lang="fr-FR" sz="24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0518535-2B29-4BA2-A7D3-313BD3766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710" y="4757372"/>
            <a:ext cx="936107" cy="16493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9470AD2-BB76-4A81-8828-3E1494691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1" y="388893"/>
            <a:ext cx="5193803" cy="15148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C47437-4D76-4B35-BE4A-C1F4FB47FE9B}"/>
              </a:ext>
            </a:extLst>
          </p:cNvPr>
          <p:cNvSpPr/>
          <p:nvPr/>
        </p:nvSpPr>
        <p:spPr>
          <a:xfrm>
            <a:off x="8031455" y="628927"/>
            <a:ext cx="3187434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UNE OFFRE DE MODULES ISSUS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DU PARCOURS FEDERAL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DE FORMATION DE DIRIGEANTS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10C120B-657E-460F-B3AA-F426AF3AA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43" y="2838265"/>
            <a:ext cx="8255068" cy="35684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16BFA2CF-EB4F-434B-BDA6-2D31E66D7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6250" y="4931617"/>
            <a:ext cx="1194920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972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FF">
  <a:themeElements>
    <a:clrScheme name="FFF">
      <a:dk1>
        <a:sysClr val="windowText" lastClr="000000"/>
      </a:dk1>
      <a:lt1>
        <a:sysClr val="window" lastClr="FFFFFF"/>
      </a:lt1>
      <a:dk2>
        <a:srgbClr val="808080"/>
      </a:dk2>
      <a:lt2>
        <a:srgbClr val="808080"/>
      </a:lt2>
      <a:accent1>
        <a:srgbClr val="003287"/>
      </a:accent1>
      <a:accent2>
        <a:srgbClr val="E60028"/>
      </a:accent2>
      <a:accent3>
        <a:srgbClr val="BE965A"/>
      </a:accent3>
      <a:accent4>
        <a:srgbClr val="C7C7C7"/>
      </a:accent4>
      <a:accent5>
        <a:srgbClr val="E6E6E6"/>
      </a:accent5>
      <a:accent6>
        <a:srgbClr val="80808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resentation PP nouvelle charte FFF [Lecture seule]" id="{4E581EF8-9A5D-40F2-8387-CE0B991799C6}" vid="{EB4CA427-6F8E-4A60-9147-49A122A4CF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474</Words>
  <Application>Microsoft Office PowerPoint</Application>
  <PresentationFormat>Grand écran</PresentationFormat>
  <Paragraphs>84</Paragraphs>
  <Slides>13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Tunga</vt:lpstr>
      <vt:lpstr>Thème Office</vt:lpstr>
      <vt:lpstr>FFF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CALENDRIER DES FORMATIONS</vt:lpstr>
      <vt:lpstr>CALENDRIER DES FORMATIONS</vt:lpstr>
      <vt:lpstr>L’IR2F NORMAND : UN OUTIL DE FORMATION AU SERVICE DES CLUBS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raynald LEFRANCOIS</dc:creator>
  <cp:lastModifiedBy>NORMANDIE DELBOULLE CELINE</cp:lastModifiedBy>
  <cp:revision>31</cp:revision>
  <cp:lastPrinted>2019-01-04T09:45:12Z</cp:lastPrinted>
  <dcterms:created xsi:type="dcterms:W3CDTF">2018-03-20T19:51:53Z</dcterms:created>
  <dcterms:modified xsi:type="dcterms:W3CDTF">2019-01-04T09:45:47Z</dcterms:modified>
</cp:coreProperties>
</file>